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  <p:sldMasterId id="2147483983" r:id="rId2"/>
  </p:sldMasterIdLst>
  <p:notesMasterIdLst>
    <p:notesMasterId r:id="rId51"/>
  </p:notesMasterIdLst>
  <p:handoutMasterIdLst>
    <p:handoutMasterId r:id="rId52"/>
  </p:handoutMasterIdLst>
  <p:sldIdLst>
    <p:sldId id="256" r:id="rId3"/>
    <p:sldId id="354" r:id="rId4"/>
    <p:sldId id="355" r:id="rId5"/>
    <p:sldId id="356" r:id="rId6"/>
    <p:sldId id="358" r:id="rId7"/>
    <p:sldId id="359" r:id="rId8"/>
    <p:sldId id="360" r:id="rId9"/>
    <p:sldId id="348" r:id="rId10"/>
    <p:sldId id="349" r:id="rId11"/>
    <p:sldId id="353" r:id="rId12"/>
    <p:sldId id="357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62" r:id="rId26"/>
    <p:sldId id="323" r:id="rId27"/>
    <p:sldId id="324" r:id="rId28"/>
    <p:sldId id="325" r:id="rId29"/>
    <p:sldId id="326" r:id="rId30"/>
    <p:sldId id="327" r:id="rId31"/>
    <p:sldId id="363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261" r:id="rId49"/>
    <p:sldId id="36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065" autoAdjust="0"/>
  </p:normalViewPr>
  <p:slideViewPr>
    <p:cSldViewPr snapToGrid="0">
      <p:cViewPr varScale="1">
        <p:scale>
          <a:sx n="64" d="100"/>
          <a:sy n="64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EDCF1-A01D-4503-9D7B-368F0C1348CE}" type="doc">
      <dgm:prSet loTypeId="urn:microsoft.com/office/officeart/2005/8/layout/radial3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8174B69-9918-424D-B8F1-A1EF7EB73245}">
      <dgm:prSet phldrT="[Text]" custT="1"/>
      <dgm:spPr/>
      <dgm:t>
        <a:bodyPr/>
        <a:lstStyle/>
        <a:p>
          <a:r>
            <a:rPr lang="en-US" sz="2400" b="1" dirty="0" smtClean="0">
              <a:effectLst/>
              <a:latin typeface="Georgia" pitchFamily="18" charset="0"/>
            </a:rPr>
            <a:t>Project Cycle</a:t>
          </a:r>
          <a:endParaRPr lang="en-US" sz="2400" b="1" dirty="0">
            <a:effectLst/>
            <a:latin typeface="Georgia" pitchFamily="18" charset="0"/>
          </a:endParaRPr>
        </a:p>
      </dgm:t>
    </dgm:pt>
    <dgm:pt modelId="{90138C99-8FEC-4C53-B88A-64BD195BC478}" type="parTrans" cxnId="{E476CEEA-D577-453F-8E39-566FEF23FD62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B4BF48DB-0F90-4AEC-B4ED-73F8BC508F2C}" type="sibTrans" cxnId="{E476CEEA-D577-453F-8E39-566FEF23FD62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0981AF53-E957-4E94-B10C-303EACF10564}">
      <dgm:prSet phldrT="[Text]" custT="1"/>
      <dgm:spPr/>
      <dgm:t>
        <a:bodyPr/>
        <a:lstStyle/>
        <a:p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935A6088-D2AA-475C-B6E8-A7C806738AD4}" type="parTrans" cxnId="{2EBDD3FA-CBAA-426E-B11D-DF16DB52B388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564C7D11-DC91-4BE2-AA6E-3F4244944179}" type="sibTrans" cxnId="{2EBDD3FA-CBAA-426E-B11D-DF16DB52B388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FB939436-1B56-4498-BD39-93A929B2D8AD}">
      <dgm:prSet phldrT="[Text]" custT="1"/>
      <dgm:spPr/>
      <dgm:t>
        <a:bodyPr/>
        <a:lstStyle/>
        <a:p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3FB1151C-F864-40CF-9AF1-E3DB4A099C0A}" type="parTrans" cxnId="{A6C1D199-8D99-4517-8802-F7FC9622F892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0A0E60B-7D32-4901-9048-A824A3E92D39}" type="sibTrans" cxnId="{A6C1D199-8D99-4517-8802-F7FC9622F892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0FBCB6BE-4939-4338-9ECF-F81D6E38A169}">
      <dgm:prSet phldrT="[Text]" custT="1"/>
      <dgm:spPr/>
      <dgm:t>
        <a:bodyPr/>
        <a:lstStyle/>
        <a:p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D017A0CA-7A88-4209-92E5-78C6958440EF}" type="parTrans" cxnId="{126F8C60-B95E-48E8-A070-C69B5F5474ED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1B32B447-DFDD-43EC-9E0C-6D23157B5A5B}" type="sibTrans" cxnId="{126F8C60-B95E-48E8-A070-C69B5F5474ED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62939044-E59B-4397-98F7-BADA338AB08C}" type="pres">
      <dgm:prSet presAssocID="{135EDCF1-A01D-4503-9D7B-368F0C1348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E29590-3688-4553-AA95-E0D6800CD3FB}" type="pres">
      <dgm:prSet presAssocID="{135EDCF1-A01D-4503-9D7B-368F0C1348CE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D50CC7A9-8570-4596-A629-3D6BEB621B81}" type="pres">
      <dgm:prSet presAssocID="{98174B69-9918-424D-B8F1-A1EF7EB73245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122492FB-6331-4299-905F-9DC48D8B1C26}" type="pres">
      <dgm:prSet presAssocID="{0981AF53-E957-4E94-B10C-303EACF10564}" presName="node" presStyleLbl="vennNode1" presStyleIdx="1" presStyleCnt="4" custScaleX="140924" custScaleY="142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7DDD0-96AA-4300-83F9-EE1A0473E275}" type="pres">
      <dgm:prSet presAssocID="{FB939436-1B56-4498-BD39-93A929B2D8AD}" presName="node" presStyleLbl="vennNode1" presStyleIdx="2" presStyleCnt="4" custScaleX="140924" custScaleY="142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F327A-70D2-4D81-9EB2-0A232C855CFF}" type="pres">
      <dgm:prSet presAssocID="{0FBCB6BE-4939-4338-9ECF-F81D6E38A169}" presName="node" presStyleLbl="vennNode1" presStyleIdx="3" presStyleCnt="4" custScaleX="140924" custScaleY="142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C1D199-8D99-4517-8802-F7FC9622F892}" srcId="{98174B69-9918-424D-B8F1-A1EF7EB73245}" destId="{FB939436-1B56-4498-BD39-93A929B2D8AD}" srcOrd="1" destOrd="0" parTransId="{3FB1151C-F864-40CF-9AF1-E3DB4A099C0A}" sibTransId="{E0A0E60B-7D32-4901-9048-A824A3E92D39}"/>
    <dgm:cxn modelId="{3FC8486B-8133-494D-BD1D-5C15466CA17C}" type="presOf" srcId="{FB939436-1B56-4498-BD39-93A929B2D8AD}" destId="{7B67DDD0-96AA-4300-83F9-EE1A0473E275}" srcOrd="0" destOrd="0" presId="urn:microsoft.com/office/officeart/2005/8/layout/radial3"/>
    <dgm:cxn modelId="{126F8C60-B95E-48E8-A070-C69B5F5474ED}" srcId="{98174B69-9918-424D-B8F1-A1EF7EB73245}" destId="{0FBCB6BE-4939-4338-9ECF-F81D6E38A169}" srcOrd="2" destOrd="0" parTransId="{D017A0CA-7A88-4209-92E5-78C6958440EF}" sibTransId="{1B32B447-DFDD-43EC-9E0C-6D23157B5A5B}"/>
    <dgm:cxn modelId="{79C9D272-3D14-44AB-9F0F-B9B5BDC3C847}" type="presOf" srcId="{98174B69-9918-424D-B8F1-A1EF7EB73245}" destId="{D50CC7A9-8570-4596-A629-3D6BEB621B81}" srcOrd="0" destOrd="0" presId="urn:microsoft.com/office/officeart/2005/8/layout/radial3"/>
    <dgm:cxn modelId="{E476CEEA-D577-453F-8E39-566FEF23FD62}" srcId="{135EDCF1-A01D-4503-9D7B-368F0C1348CE}" destId="{98174B69-9918-424D-B8F1-A1EF7EB73245}" srcOrd="0" destOrd="0" parTransId="{90138C99-8FEC-4C53-B88A-64BD195BC478}" sibTransId="{B4BF48DB-0F90-4AEC-B4ED-73F8BC508F2C}"/>
    <dgm:cxn modelId="{2809B564-F680-4244-91A2-9C4069E03E89}" type="presOf" srcId="{0981AF53-E957-4E94-B10C-303EACF10564}" destId="{122492FB-6331-4299-905F-9DC48D8B1C26}" srcOrd="0" destOrd="0" presId="urn:microsoft.com/office/officeart/2005/8/layout/radial3"/>
    <dgm:cxn modelId="{98553D7B-742F-4A85-8A9E-8761018B38FA}" type="presOf" srcId="{0FBCB6BE-4939-4338-9ECF-F81D6E38A169}" destId="{FACF327A-70D2-4D81-9EB2-0A232C855CFF}" srcOrd="0" destOrd="0" presId="urn:microsoft.com/office/officeart/2005/8/layout/radial3"/>
    <dgm:cxn modelId="{2EBDD3FA-CBAA-426E-B11D-DF16DB52B388}" srcId="{98174B69-9918-424D-B8F1-A1EF7EB73245}" destId="{0981AF53-E957-4E94-B10C-303EACF10564}" srcOrd="0" destOrd="0" parTransId="{935A6088-D2AA-475C-B6E8-A7C806738AD4}" sibTransId="{564C7D11-DC91-4BE2-AA6E-3F4244944179}"/>
    <dgm:cxn modelId="{92EDA8AB-2709-421E-A820-9C2B9EF409B6}" type="presOf" srcId="{135EDCF1-A01D-4503-9D7B-368F0C1348CE}" destId="{62939044-E59B-4397-98F7-BADA338AB08C}" srcOrd="0" destOrd="0" presId="urn:microsoft.com/office/officeart/2005/8/layout/radial3"/>
    <dgm:cxn modelId="{29FB0662-9D35-4D65-B4B4-793B30FFACED}" type="presParOf" srcId="{62939044-E59B-4397-98F7-BADA338AB08C}" destId="{07E29590-3688-4553-AA95-E0D6800CD3FB}" srcOrd="0" destOrd="0" presId="urn:microsoft.com/office/officeart/2005/8/layout/radial3"/>
    <dgm:cxn modelId="{8F378EA0-2B92-44AA-967F-D249A9456C2B}" type="presParOf" srcId="{07E29590-3688-4553-AA95-E0D6800CD3FB}" destId="{D50CC7A9-8570-4596-A629-3D6BEB621B81}" srcOrd="0" destOrd="0" presId="urn:microsoft.com/office/officeart/2005/8/layout/radial3"/>
    <dgm:cxn modelId="{C9D2B297-0152-43D5-B328-0E00DAA67C13}" type="presParOf" srcId="{07E29590-3688-4553-AA95-E0D6800CD3FB}" destId="{122492FB-6331-4299-905F-9DC48D8B1C26}" srcOrd="1" destOrd="0" presId="urn:microsoft.com/office/officeart/2005/8/layout/radial3"/>
    <dgm:cxn modelId="{C8929FA9-CD3C-485C-9E2F-FB3585DEF42E}" type="presParOf" srcId="{07E29590-3688-4553-AA95-E0D6800CD3FB}" destId="{7B67DDD0-96AA-4300-83F9-EE1A0473E275}" srcOrd="2" destOrd="0" presId="urn:microsoft.com/office/officeart/2005/8/layout/radial3"/>
    <dgm:cxn modelId="{C52AB94C-62AF-4D51-94CF-52B4E3175065}" type="presParOf" srcId="{07E29590-3688-4553-AA95-E0D6800CD3FB}" destId="{FACF327A-70D2-4D81-9EB2-0A232C855CF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CC7A9-8570-4596-A629-3D6BEB621B81}">
      <dsp:nvSpPr>
        <dsp:cNvPr id="0" name=""/>
        <dsp:cNvSpPr/>
      </dsp:nvSpPr>
      <dsp:spPr>
        <a:xfrm>
          <a:off x="1799828" y="1189854"/>
          <a:ext cx="2496343" cy="249634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/>
              <a:latin typeface="Georgia" pitchFamily="18" charset="0"/>
            </a:rPr>
            <a:t>Project Cycle</a:t>
          </a:r>
          <a:endParaRPr lang="en-US" sz="2400" b="1" kern="1200" dirty="0">
            <a:effectLst/>
            <a:latin typeface="Georgia" pitchFamily="18" charset="0"/>
          </a:endParaRPr>
        </a:p>
      </dsp:txBody>
      <dsp:txXfrm>
        <a:off x="2165409" y="1555435"/>
        <a:ext cx="1765181" cy="1765181"/>
      </dsp:txXfrm>
    </dsp:sp>
    <dsp:sp modelId="{122492FB-6331-4299-905F-9DC48D8B1C26}">
      <dsp:nvSpPr>
        <dsp:cNvPr id="0" name=""/>
        <dsp:cNvSpPr/>
      </dsp:nvSpPr>
      <dsp:spPr>
        <a:xfrm>
          <a:off x="2168513" y="-73959"/>
          <a:ext cx="1758973" cy="1775761"/>
        </a:xfrm>
        <a:prstGeom prst="ellipse">
          <a:avLst/>
        </a:prstGeom>
        <a:solidFill>
          <a:schemeClr val="accent4">
            <a:alpha val="50000"/>
            <a:hueOff val="-4475644"/>
            <a:satOff val="9635"/>
            <a:lumOff val="-104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2426109" y="186095"/>
        <a:ext cx="1243781" cy="1255653"/>
      </dsp:txXfrm>
    </dsp:sp>
    <dsp:sp modelId="{7B67DDD0-96AA-4300-83F9-EE1A0473E275}">
      <dsp:nvSpPr>
        <dsp:cNvPr id="0" name=""/>
        <dsp:cNvSpPr/>
      </dsp:nvSpPr>
      <dsp:spPr>
        <a:xfrm>
          <a:off x="3575029" y="2362197"/>
          <a:ext cx="1758973" cy="1775761"/>
        </a:xfrm>
        <a:prstGeom prst="ellipse">
          <a:avLst/>
        </a:prstGeom>
        <a:solidFill>
          <a:schemeClr val="accent4">
            <a:alpha val="50000"/>
            <a:hueOff val="-8951288"/>
            <a:satOff val="19269"/>
            <a:lumOff val="-209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3832625" y="2622251"/>
        <a:ext cx="1243781" cy="1255653"/>
      </dsp:txXfrm>
    </dsp:sp>
    <dsp:sp modelId="{FACF327A-70D2-4D81-9EB2-0A232C855CFF}">
      <dsp:nvSpPr>
        <dsp:cNvPr id="0" name=""/>
        <dsp:cNvSpPr/>
      </dsp:nvSpPr>
      <dsp:spPr>
        <a:xfrm>
          <a:off x="761997" y="2362197"/>
          <a:ext cx="1758973" cy="1775761"/>
        </a:xfrm>
        <a:prstGeom prst="ellipse">
          <a:avLst/>
        </a:prstGeom>
        <a:solidFill>
          <a:schemeClr val="accent4">
            <a:alpha val="50000"/>
            <a:hueOff val="-13426931"/>
            <a:satOff val="28904"/>
            <a:lumOff val="-313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1019593" y="2622251"/>
        <a:ext cx="1243781" cy="1255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41C2F-2EFA-4FED-8D25-B0069A7CEED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34E62-97CD-47F9-B106-A10B2F72E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1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D1415-8555-4DAD-8E2B-56D4864BC2D2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50CC0-738B-48AD-993A-DF6067C75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4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example of a car as activity, aspect of emissions, impact as deterioration of air quality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Posed as a question to the students.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8ECAE64-90B9-4D5B-9B5C-8DF44406BA95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116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Nature – reversible, irreversible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Duration – long term, short term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Extent – local, regional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Order – direct, indirect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EC8F97-3B00-4128-9BD3-598BC21AF7BD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418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0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6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8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27463" y="0"/>
            <a:ext cx="112645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595" y="222069"/>
            <a:ext cx="10340429" cy="1233431"/>
          </a:xfrm>
        </p:spPr>
        <p:txBody>
          <a:bodyPr>
            <a:normAutofit/>
          </a:bodyPr>
          <a:lstStyle>
            <a:lvl1pPr algn="l">
              <a:defRPr sz="4400" b="1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594" y="1619794"/>
            <a:ext cx="10340429" cy="4704496"/>
          </a:xfrm>
        </p:spPr>
        <p:txBody>
          <a:bodyPr anchor="ctr"/>
          <a:lstStyle>
            <a:lvl1pPr marL="285750" indent="-285750">
              <a:buClr>
                <a:schemeClr val="accent5"/>
              </a:buClr>
              <a:buSzPct val="120000"/>
              <a:buFont typeface="Wingdings" panose="05000000000000000000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buSzPct val="150000"/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101">
            <a:off x="11223407" y="-281561"/>
            <a:ext cx="1242046" cy="121331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965024" y="6488584"/>
            <a:ext cx="35782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CDEM: 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</a:rPr>
              <a:t>Module 1: Environment Policy and </a:t>
            </a:r>
            <a:r>
              <a:rPr lang="en-US" sz="9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Regulations, September 2016 </a:t>
            </a:r>
            <a:endParaRPr lang="en-US" sz="9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5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45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81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9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470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9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14400" y="0"/>
            <a:ext cx="11277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101">
            <a:off x="11223407" y="-281561"/>
            <a:ext cx="1242046" cy="121331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965024" y="6488584"/>
            <a:ext cx="35782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CDEM: 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</a:rPr>
              <a:t>Module 1: Environment Policy and </a:t>
            </a:r>
            <a:r>
              <a:rPr lang="en-US" sz="9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Regulations, September 2016 </a:t>
            </a:r>
            <a:endParaRPr lang="en-US" sz="9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6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405" y="365760"/>
            <a:ext cx="10237321" cy="13255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405" y="1828800"/>
            <a:ext cx="10237321" cy="4351337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3404" y="6356350"/>
            <a:ext cx="2457995" cy="365125"/>
          </a:xfrm>
        </p:spPr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101">
            <a:off x="11223407" y="-281561"/>
            <a:ext cx="1242046" cy="121331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965024" y="6488584"/>
            <a:ext cx="35782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CDEM: 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</a:rPr>
              <a:t>Module 1: Environment Policy and </a:t>
            </a:r>
            <a:r>
              <a:rPr lang="en-US" sz="9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Regulations, September 2016 </a:t>
            </a:r>
            <a:endParaRPr lang="en-US" sz="9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7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99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00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93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7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79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56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5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87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3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2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3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7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9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6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1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6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8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6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8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8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AFB229-5807-4857-8131-794B9785587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8C1CB2-64E3-4BB7-8542-1F6CBC1373F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26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6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  <p:sldLayoutId id="214748400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konnectKnowledgeFoundation/?ref=hl" TargetMode="External"/><Relationship Id="rId7" Type="http://schemas.openxmlformats.org/officeDocument/2006/relationships/image" Target="../media/image6.jpg"/><Relationship Id="rId2" Type="http://schemas.openxmlformats.org/officeDocument/2006/relationships/hyperlink" Target="http://www.ekonnect.net/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837" y="221739"/>
            <a:ext cx="1222821" cy="603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917" y="5471565"/>
            <a:ext cx="688561" cy="904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23" y="5405320"/>
            <a:ext cx="812377" cy="858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26" y="5583232"/>
            <a:ext cx="912380" cy="6807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94000" y="268209"/>
            <a:ext cx="6801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Bell Gothic Std Black" panose="020B0706020202040204" pitchFamily="34" charset="0"/>
                <a:cs typeface="Aharoni" panose="02010803020104030203" pitchFamily="2" charset="-79"/>
              </a:rPr>
              <a:t>Capacity Development Program in Environment Management (CDEM)</a:t>
            </a:r>
            <a:endParaRPr lang="en-US" sz="3200" b="1" dirty="0">
              <a:solidFill>
                <a:srgbClr val="FFC000"/>
              </a:solidFill>
              <a:latin typeface="Bell Gothic Std Black" panose="020B070602020204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05840" y="1754687"/>
            <a:ext cx="5190342" cy="369332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Bell Gothic Std Black" panose="020B0706020202040204" pitchFamily="34" charset="0"/>
                <a:cs typeface="Aharoni" panose="02010803020104030203" pitchFamily="2" charset="-79"/>
              </a:rPr>
              <a:t>Module 1: Environment Policy and Regulations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108661" y="1498216"/>
            <a:ext cx="4584700" cy="208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2468" y="4565438"/>
            <a:ext cx="5190342" cy="60016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Gothic Std Black" panose="020B0706020202040204" pitchFamily="34" charset="0"/>
                <a:cs typeface="Aharoni" panose="02010803020104030203" pitchFamily="2" charset="-79"/>
              </a:rPr>
              <a:t>26</a:t>
            </a:r>
            <a:r>
              <a:rPr lang="en-US" sz="1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Gothic Std Black" panose="020B0706020202040204" pitchFamily="34" charset="0"/>
                <a:cs typeface="Aharoni" panose="02010803020104030203" pitchFamily="2" charset="-79"/>
              </a:rPr>
              <a:t>th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Gothic Std Black" panose="020B0706020202040204" pitchFamily="34" charset="0"/>
                <a:cs typeface="Aharoni" panose="02010803020104030203" pitchFamily="2" charset="-79"/>
              </a:rPr>
              <a:t> September to 30</a:t>
            </a:r>
            <a:r>
              <a:rPr lang="en-US" sz="1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Gothic Std Black" panose="020B0706020202040204" pitchFamily="34" charset="0"/>
                <a:cs typeface="Aharoni" panose="02010803020104030203" pitchFamily="2" charset="-79"/>
              </a:rPr>
              <a:t>th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Gothic Std Black" panose="020B0706020202040204" pitchFamily="34" charset="0"/>
                <a:cs typeface="Aharoni" panose="02010803020104030203" pitchFamily="2" charset="-79"/>
              </a:rPr>
              <a:t> September 2016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Gothic Std Black" panose="020B0706020202040204" pitchFamily="34" charset="0"/>
                <a:cs typeface="Aharoni" panose="02010803020104030203" pitchFamily="2" charset="-79"/>
              </a:rPr>
              <a:t>K.J.Somaiya College, Mumbai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Bell Gothic Std Black" panose="020B070602020204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8675" y="2667940"/>
            <a:ext cx="9321421" cy="135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IN" sz="4800" b="1" dirty="0" smtClean="0">
                <a:solidFill>
                  <a:schemeClr val="accent5"/>
                </a:solidFill>
              </a:rPr>
              <a:t>Environmental Impact Assessment Notification</a:t>
            </a:r>
            <a:endParaRPr lang="en-IN" sz="4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28812" y="1814732"/>
            <a:ext cx="2862776" cy="2862776"/>
            <a:chOff x="669047" y="1997613"/>
            <a:chExt cx="2862776" cy="2862776"/>
          </a:xfrm>
        </p:grpSpPr>
        <p:pic>
          <p:nvPicPr>
            <p:cNvPr id="2050" name="Picture 2" descr="http://4.bp.blogspot.com/-g--c0vmAPzU/T9IyrKj_rMI/AAAAAAAAAmg/yZgZwlv1nLs/s1600/natural%2Bresources%2B%2525283%25252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47" y="1997613"/>
              <a:ext cx="2862776" cy="28627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960952" y="2951947"/>
              <a:ext cx="22789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NATURAL RESOURCES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01440" y="1287195"/>
            <a:ext cx="4304714" cy="717451"/>
            <a:chOff x="2750686" y="1470075"/>
            <a:chExt cx="3495373" cy="717451"/>
          </a:xfrm>
        </p:grpSpPr>
        <p:sp>
          <p:nvSpPr>
            <p:cNvPr id="10" name="Curved Left Arrow 9"/>
            <p:cNvSpPr/>
            <p:nvPr/>
          </p:nvSpPr>
          <p:spPr>
            <a:xfrm rot="16200000">
              <a:off x="4139647" y="81114"/>
              <a:ext cx="717451" cy="3495373"/>
            </a:xfrm>
            <a:prstGeom prst="curvedLef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9918" y="1590039"/>
              <a:ext cx="2443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INPUT</a:t>
              </a:r>
              <a:r>
                <a:rPr lang="en-US" sz="1600" dirty="0"/>
                <a:t> – Resource extraction, Land, Water, Trees etc.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01892" y="4541905"/>
            <a:ext cx="4299492" cy="740516"/>
            <a:chOff x="2750684" y="4724786"/>
            <a:chExt cx="3491133" cy="740516"/>
          </a:xfrm>
        </p:grpSpPr>
        <p:sp>
          <p:nvSpPr>
            <p:cNvPr id="13" name="Curved Left Arrow 12"/>
            <p:cNvSpPr/>
            <p:nvPr/>
          </p:nvSpPr>
          <p:spPr>
            <a:xfrm rot="16200000" flipH="1" flipV="1">
              <a:off x="4158625" y="3382109"/>
              <a:ext cx="675252" cy="3491133"/>
            </a:xfrm>
            <a:prstGeom prst="curvedLef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9917" y="4724786"/>
              <a:ext cx="266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PROCESS OUTPUTS</a:t>
              </a:r>
              <a:r>
                <a:rPr lang="en-US" sz="1600" dirty="0"/>
                <a:t> – Effluents, emissions, waste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07646" y="2784643"/>
            <a:ext cx="2850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ENVIRONMENTAL IMPACTS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14651" y="1793694"/>
            <a:ext cx="2908405" cy="2883814"/>
            <a:chOff x="5433602" y="1980519"/>
            <a:chExt cx="3071500" cy="3045530"/>
          </a:xfrm>
        </p:grpSpPr>
        <p:pic>
          <p:nvPicPr>
            <p:cNvPr id="2054" name="Picture 6" descr="http://www.chinaimportexport.org/wp-content/uploads/2012/05/0233615169cc118d88c68525d802e95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33602" y="1980519"/>
              <a:ext cx="3071500" cy="30455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681657" y="2968820"/>
              <a:ext cx="2575393" cy="877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DEVELOPMENT ACTIVITIES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920814" y="622152"/>
            <a:ext cx="242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PROTECTION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63918" y="5572769"/>
            <a:ext cx="284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MANAGEMENT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5955327" y="2203876"/>
            <a:ext cx="253575" cy="43857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Down Arrow 26"/>
          <p:cNvSpPr/>
          <p:nvPr/>
        </p:nvSpPr>
        <p:spPr>
          <a:xfrm flipV="1">
            <a:off x="5955327" y="3830814"/>
            <a:ext cx="253575" cy="452786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09934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5" grpId="0"/>
      <p:bldP spid="22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What is EIA</a:t>
            </a:r>
            <a:r>
              <a:rPr lang="en-IN" dirty="0" smtClean="0"/>
              <a:t>?</a:t>
            </a:r>
            <a:endParaRPr lang="en-IN" dirty="0"/>
          </a:p>
        </p:txBody>
      </p:sp>
      <p:sp>
        <p:nvSpPr>
          <p:cNvPr id="92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A proactive </a:t>
            </a:r>
            <a:r>
              <a:rPr lang="en-US" b="1" dirty="0" smtClean="0">
                <a:solidFill>
                  <a:srgbClr val="FF0000"/>
                </a:solidFill>
              </a:rPr>
              <a:t>tool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>
              <a:defRPr/>
            </a:pPr>
            <a:r>
              <a:rPr lang="en-US" dirty="0" smtClean="0"/>
              <a:t>that anticipates environmental  and social implications of the developmental project, programmes, plans and policies …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process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that influences the concept, design, implementation, operation of the project development cycle to add a value and lend sustainability …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 </a:t>
            </a:r>
            <a:r>
              <a:rPr lang="en-US" b="1" dirty="0" smtClean="0">
                <a:solidFill>
                  <a:srgbClr val="FF0000"/>
                </a:solidFill>
              </a:rPr>
              <a:t>integrated, participatory, consultative and transparent </a:t>
            </a:r>
            <a:r>
              <a:rPr lang="en-US" dirty="0" smtClean="0"/>
              <a:t>mechanism to development 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90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chemeClr val="accent5"/>
                </a:solidFill>
              </a:rPr>
              <a:t>Environmental Clearance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348" y="1600202"/>
            <a:ext cx="9114504" cy="39304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dirty="0"/>
              <a:t>Environmental Clearance is </a:t>
            </a:r>
            <a:r>
              <a:rPr lang="en-US" sz="3200" dirty="0">
                <a:solidFill>
                  <a:schemeClr val="accent5"/>
                </a:solidFill>
              </a:rPr>
              <a:t>a permit </a:t>
            </a:r>
            <a:r>
              <a:rPr lang="en-US" sz="3200" dirty="0"/>
              <a:t>issued by the regulatory authority for allowing development of certain types of projects/ activities</a:t>
            </a:r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2918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26" y="484632"/>
            <a:ext cx="5874770" cy="10959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Why</a:t>
            </a:r>
            <a:r>
              <a:rPr lang="en-US" dirty="0" smtClean="0"/>
              <a:t> do Projects require Environmental Clearance?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35626" y="1693151"/>
            <a:ext cx="5874768" cy="45915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Development of projects leads to </a:t>
            </a:r>
            <a:r>
              <a:rPr lang="en-US" dirty="0">
                <a:solidFill>
                  <a:schemeClr val="accent5"/>
                </a:solidFill>
              </a:rPr>
              <a:t>adverse impacts </a:t>
            </a:r>
            <a:r>
              <a:rPr lang="en-US" dirty="0"/>
              <a:t>on the environment.</a:t>
            </a:r>
          </a:p>
          <a:p>
            <a:pPr>
              <a:lnSpc>
                <a:spcPct val="110000"/>
              </a:lnSpc>
            </a:pPr>
            <a:r>
              <a:rPr lang="en-US" dirty="0"/>
              <a:t>If these impacts are not identified and prevented/ </a:t>
            </a:r>
            <a:r>
              <a:rPr lang="en-US" dirty="0" smtClean="0"/>
              <a:t>mitigated, they could </a:t>
            </a:r>
            <a:r>
              <a:rPr lang="en-US" dirty="0"/>
              <a:t>lead to permanent </a:t>
            </a:r>
            <a:r>
              <a:rPr lang="en-US" dirty="0">
                <a:solidFill>
                  <a:schemeClr val="accent5"/>
                </a:solidFill>
              </a:rPr>
              <a:t>environmental damage </a:t>
            </a:r>
            <a:r>
              <a:rPr lang="en-US" dirty="0"/>
              <a:t>and diminish the effectiveness of the project.</a:t>
            </a:r>
          </a:p>
          <a:p>
            <a:pPr>
              <a:lnSpc>
                <a:spcPct val="110000"/>
              </a:lnSpc>
            </a:pPr>
            <a:r>
              <a:rPr lang="en-US" dirty="0"/>
              <a:t>An Environmental Clearance </a:t>
            </a:r>
            <a:r>
              <a:rPr lang="en-US" dirty="0">
                <a:solidFill>
                  <a:schemeClr val="accent5"/>
                </a:solidFill>
              </a:rPr>
              <a:t>ensures </a:t>
            </a:r>
            <a:r>
              <a:rPr lang="en-US" dirty="0"/>
              <a:t>that adverse impacts are identified and prevention/ mitigation measures are designed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3" descr="blasting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30" y="900332"/>
            <a:ext cx="3641770" cy="250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Outfall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6230" y="3600323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9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286" y="274639"/>
            <a:ext cx="8553158" cy="1333751"/>
          </a:xfrm>
        </p:spPr>
        <p:txBody>
          <a:bodyPr>
            <a:normAutofit/>
          </a:bodyPr>
          <a:lstStyle/>
          <a:p>
            <a:r>
              <a:rPr lang="en-US" sz="3600" dirty="0"/>
              <a:t>At </a:t>
            </a:r>
            <a:r>
              <a:rPr lang="en-US" sz="3600" dirty="0">
                <a:solidFill>
                  <a:schemeClr val="accent5"/>
                </a:solidFill>
              </a:rPr>
              <a:t>what stage of a project </a:t>
            </a:r>
            <a:r>
              <a:rPr lang="en-US" sz="3600" dirty="0"/>
              <a:t>does environmental clearance have to be obtained?</a:t>
            </a:r>
          </a:p>
        </p:txBody>
      </p:sp>
      <p:sp>
        <p:nvSpPr>
          <p:cNvPr id="7" name="Oval 6"/>
          <p:cNvSpPr/>
          <p:nvPr/>
        </p:nvSpPr>
        <p:spPr>
          <a:xfrm>
            <a:off x="4995286" y="1717844"/>
            <a:ext cx="2057400" cy="2057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971800" y="1934694"/>
            <a:ext cx="6096000" cy="4064000"/>
            <a:chOff x="1447800" y="2173850"/>
            <a:chExt cx="6096000" cy="4064000"/>
          </a:xfrm>
        </p:grpSpPr>
        <p:graphicFrame>
          <p:nvGraphicFramePr>
            <p:cNvPr id="6" name="Diagram 5"/>
            <p:cNvGraphicFramePr/>
            <p:nvPr>
              <p:extLst/>
            </p:nvPr>
          </p:nvGraphicFramePr>
          <p:xfrm>
            <a:off x="1447800" y="217385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3784209" y="2489980"/>
              <a:ext cx="14630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Planning &amp; Design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79142" y="5240380"/>
              <a:ext cx="209843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Construction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63259" y="5181668"/>
              <a:ext cx="209843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Operation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20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Who </a:t>
            </a:r>
            <a:r>
              <a:rPr lang="en-US" sz="3600" dirty="0"/>
              <a:t>is required to obtain the Environmental Clearance from the Regulatory Authority?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712677"/>
            <a:ext cx="8229600" cy="1413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The Environmental Clearance has to be obtained by the </a:t>
            </a:r>
            <a:r>
              <a:rPr lang="en-US" dirty="0">
                <a:solidFill>
                  <a:schemeClr val="accent5"/>
                </a:solidFill>
              </a:rPr>
              <a:t>Project Developer/ Proponent</a:t>
            </a:r>
          </a:p>
        </p:txBody>
      </p:sp>
      <p:pic>
        <p:nvPicPr>
          <p:cNvPr id="1026" name="Picture 2" descr="http://wqow.images.worldnow.com/images/24523391_B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15821" r="942" b="14620"/>
          <a:stretch/>
        </p:blipFill>
        <p:spPr bwMode="auto">
          <a:xfrm>
            <a:off x="2894807" y="1899144"/>
            <a:ext cx="6402386" cy="257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5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How</a:t>
            </a:r>
            <a:r>
              <a:rPr lang="en-US" dirty="0" smtClean="0"/>
              <a:t> is Environmental Clearance obtained for a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chemeClr val="accent5"/>
                </a:solidFill>
              </a:rPr>
              <a:t>Environmental Impact Assessment </a:t>
            </a:r>
            <a:r>
              <a:rPr lang="en-US" dirty="0" smtClean="0"/>
              <a:t>of the project and its allied facilities is carried out.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5"/>
                </a:solidFill>
              </a:rPr>
              <a:t>outcome of the study </a:t>
            </a:r>
            <a:r>
              <a:rPr lang="en-US" dirty="0" smtClean="0"/>
              <a:t>is submitted to the Regulatory Authority for a Clearance.</a:t>
            </a:r>
          </a:p>
        </p:txBody>
      </p:sp>
    </p:spTree>
    <p:extLst>
      <p:ext uri="{BB962C8B-B14F-4D97-AF65-F5344CB8AC3E}">
        <p14:creationId xmlns:p14="http://schemas.microsoft.com/office/powerpoint/2010/main" val="41890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Clearance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595" y="1580607"/>
            <a:ext cx="7479657" cy="4591594"/>
          </a:xfrm>
        </p:spPr>
        <p:txBody>
          <a:bodyPr/>
          <a:lstStyle/>
          <a:p>
            <a:r>
              <a:rPr lang="en-US" dirty="0" smtClean="0"/>
              <a:t>The Environmental Clearance Process in India is governed by the </a:t>
            </a:r>
            <a:r>
              <a:rPr lang="en-US" dirty="0" smtClean="0">
                <a:solidFill>
                  <a:schemeClr val="accent5"/>
                </a:solidFill>
              </a:rPr>
              <a:t>Environmental Impact Assessment Notification.</a:t>
            </a:r>
          </a:p>
          <a:p>
            <a:r>
              <a:rPr lang="en-US" dirty="0" smtClean="0"/>
              <a:t>The first Notification was introduced in 1994.</a:t>
            </a:r>
          </a:p>
          <a:p>
            <a:r>
              <a:rPr lang="en-US" dirty="0" smtClean="0"/>
              <a:t>The current active Notification is of </a:t>
            </a:r>
            <a:r>
              <a:rPr lang="en-US" dirty="0" smtClean="0">
                <a:solidFill>
                  <a:schemeClr val="accent5"/>
                </a:solidFill>
              </a:rPr>
              <a:t>2006.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074" name="Picture 2" descr="https://www.emplaw.co.uk/images/website/featured-content_tabbed/law-guide_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252" y="4141393"/>
            <a:ext cx="2960882" cy="203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Which Projects </a:t>
            </a:r>
            <a:r>
              <a:rPr lang="en-US" dirty="0" smtClean="0"/>
              <a:t>Require Environmental Clearance?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595" y="1955409"/>
            <a:ext cx="10208411" cy="444539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All </a:t>
            </a:r>
            <a:r>
              <a:rPr lang="en-US" dirty="0" smtClean="0">
                <a:solidFill>
                  <a:schemeClr val="accent5"/>
                </a:solidFill>
              </a:rPr>
              <a:t>new projects or activities </a:t>
            </a:r>
            <a:r>
              <a:rPr lang="en-US" dirty="0" smtClean="0"/>
              <a:t>listed in the </a:t>
            </a:r>
            <a:r>
              <a:rPr lang="en-US" dirty="0" smtClean="0">
                <a:solidFill>
                  <a:schemeClr val="accent5"/>
                </a:solidFill>
              </a:rPr>
              <a:t>Schedule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the EIA Notification, 2006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accent5"/>
                </a:solidFill>
              </a:rPr>
              <a:t>Expansion and modernization </a:t>
            </a:r>
            <a:r>
              <a:rPr lang="en-US" dirty="0" smtClean="0"/>
              <a:t>of existing projects or activities listed in the Schedule of the notification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with addition of capacity crossing the threshold limits given in the Schedule, after expansion or modernization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Any </a:t>
            </a:r>
            <a:r>
              <a:rPr lang="en-US" dirty="0" smtClean="0">
                <a:solidFill>
                  <a:schemeClr val="accent5"/>
                </a:solidFill>
              </a:rPr>
              <a:t>change in product - mix </a:t>
            </a:r>
            <a:r>
              <a:rPr lang="en-US" dirty="0" smtClean="0"/>
              <a:t>in an existing manufacturing unit included in Schedule beyond the specified range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8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579816" y="1877571"/>
            <a:ext cx="3035495" cy="47672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/>
              <a:t>SCREENING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9816" y="2955384"/>
            <a:ext cx="3035495" cy="47672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sz="2200" dirty="0"/>
              <a:t>SCOPING</a:t>
            </a: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4579816" y="4075402"/>
            <a:ext cx="3035495" cy="821531"/>
          </a:xfrm>
          <a:prstGeom prst="roundRect">
            <a:avLst>
              <a:gd name="adj" fmla="val 1207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sz="2200" dirty="0"/>
              <a:t>PUBLIC CONSULTATION</a:t>
            </a: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579816" y="5515629"/>
            <a:ext cx="3035495" cy="47672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sz="2200" dirty="0"/>
              <a:t>APPRAISAL</a:t>
            </a:r>
          </a:p>
        </p:txBody>
      </p:sp>
      <p:sp>
        <p:nvSpPr>
          <p:cNvPr id="9" name="Down Arrow 8"/>
          <p:cNvSpPr/>
          <p:nvPr/>
        </p:nvSpPr>
        <p:spPr>
          <a:xfrm>
            <a:off x="5934222" y="2487409"/>
            <a:ext cx="323557" cy="368918"/>
          </a:xfrm>
          <a:prstGeom prst="down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934221" y="3593358"/>
            <a:ext cx="323557" cy="368918"/>
          </a:xfrm>
          <a:prstGeom prst="down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934221" y="5033585"/>
            <a:ext cx="323557" cy="368918"/>
          </a:xfrm>
          <a:prstGeom prst="down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</a:t>
            </a:r>
            <a:r>
              <a:rPr lang="en-US" dirty="0">
                <a:solidFill>
                  <a:schemeClr val="accent5"/>
                </a:solidFill>
              </a:rPr>
              <a:t>Milestones</a:t>
            </a:r>
            <a:r>
              <a:rPr lang="en-US" dirty="0"/>
              <a:t> in Environmental Clearance in India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092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253" y="721896"/>
            <a:ext cx="9144000" cy="40780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9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  <a:p>
            <a:pPr algn="ctr">
              <a:defRPr/>
            </a:pPr>
            <a:r>
              <a:rPr lang="en-US" sz="5400" dirty="0">
                <a:latin typeface="+mj-lt"/>
              </a:rPr>
              <a:t>What is an </a:t>
            </a:r>
            <a:r>
              <a:rPr lang="en-US" sz="6000" dirty="0">
                <a:latin typeface="+mj-lt"/>
              </a:rPr>
              <a:t>‘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Impact</a:t>
            </a:r>
            <a:r>
              <a:rPr lang="en-US" sz="4800" dirty="0">
                <a:latin typeface="+mj-lt"/>
              </a:rPr>
              <a:t>'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825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54" y="20397"/>
            <a:ext cx="8452146" cy="1095974"/>
          </a:xfrm>
        </p:spPr>
        <p:txBody>
          <a:bodyPr/>
          <a:lstStyle/>
          <a:p>
            <a:r>
              <a:rPr lang="en-US" dirty="0" smtClean="0"/>
              <a:t>Categorization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229294" y="1036170"/>
            <a:ext cx="24384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New Project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480494" y="1036170"/>
            <a:ext cx="24384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Expansion Project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749994" y="1807694"/>
            <a:ext cx="4495800" cy="527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/>
              <a:t>Check if project requires prior Environment Clearance as per Schedule in EIA Notification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423094" y="2652244"/>
            <a:ext cx="3149600" cy="527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/>
              <a:t>If project requires prior Environment Clearance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153094" y="3550770"/>
            <a:ext cx="1828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Category A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912294" y="3549183"/>
            <a:ext cx="1828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Category B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591494" y="4709645"/>
            <a:ext cx="1828800" cy="4801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400" b="1" dirty="0"/>
              <a:t>If Project fulfills General Conditions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591494" y="4023844"/>
            <a:ext cx="1828800" cy="527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If SEIAA / SEAC not constituted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778694" y="5624044"/>
            <a:ext cx="2311400" cy="527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Apply for prior Environment Clearance</a:t>
            </a:r>
          </a:p>
        </p:txBody>
      </p:sp>
      <p:cxnSp>
        <p:nvCxnSpPr>
          <p:cNvPr id="13" name="AutoShape 16"/>
          <p:cNvCxnSpPr>
            <a:cxnSpLocks noChangeShapeType="1"/>
            <a:stCxn id="4" idx="2"/>
            <a:endCxn id="6" idx="0"/>
          </p:cNvCxnSpPr>
          <p:nvPr/>
        </p:nvCxnSpPr>
        <p:spPr bwMode="auto">
          <a:xfrm rot="16200000" flipH="1">
            <a:off x="5994594" y="804394"/>
            <a:ext cx="457200" cy="1549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7"/>
          <p:cNvCxnSpPr>
            <a:cxnSpLocks noChangeShapeType="1"/>
            <a:stCxn id="5" idx="2"/>
            <a:endCxn id="6" idx="0"/>
          </p:cNvCxnSpPr>
          <p:nvPr/>
        </p:nvCxnSpPr>
        <p:spPr bwMode="auto">
          <a:xfrm rot="5400000">
            <a:off x="7620194" y="728194"/>
            <a:ext cx="457200" cy="1701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9"/>
          <p:cNvCxnSpPr>
            <a:cxnSpLocks noChangeShapeType="1"/>
            <a:stCxn id="6" idx="2"/>
            <a:endCxn id="7" idx="0"/>
          </p:cNvCxnSpPr>
          <p:nvPr/>
        </p:nvCxnSpPr>
        <p:spPr bwMode="auto">
          <a:xfrm rot="5400000">
            <a:off x="6839144" y="2493494"/>
            <a:ext cx="317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20"/>
          <p:cNvCxnSpPr>
            <a:cxnSpLocks noChangeShapeType="1"/>
            <a:stCxn id="7" idx="2"/>
            <a:endCxn id="8" idx="0"/>
          </p:cNvCxnSpPr>
          <p:nvPr/>
        </p:nvCxnSpPr>
        <p:spPr bwMode="auto">
          <a:xfrm rot="5400000">
            <a:off x="5846957" y="2399832"/>
            <a:ext cx="371475" cy="1930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21"/>
          <p:cNvCxnSpPr>
            <a:cxnSpLocks noChangeShapeType="1"/>
            <a:stCxn id="7" idx="2"/>
            <a:endCxn id="9" idx="0"/>
          </p:cNvCxnSpPr>
          <p:nvPr/>
        </p:nvCxnSpPr>
        <p:spPr bwMode="auto">
          <a:xfrm rot="16200000" flipH="1">
            <a:off x="7727350" y="2449838"/>
            <a:ext cx="369888" cy="1828800"/>
          </a:xfrm>
          <a:prstGeom prst="bentConnector3">
            <a:avLst>
              <a:gd name="adj1" fmla="val 4978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22"/>
          <p:cNvCxnSpPr>
            <a:cxnSpLocks noChangeShapeType="1"/>
            <a:stCxn id="8" idx="2"/>
            <a:endCxn id="12" idx="1"/>
          </p:cNvCxnSpPr>
          <p:nvPr/>
        </p:nvCxnSpPr>
        <p:spPr bwMode="auto">
          <a:xfrm rot="16200000" flipH="1">
            <a:off x="4411857" y="4520732"/>
            <a:ext cx="2022475" cy="711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23"/>
          <p:cNvCxnSpPr>
            <a:cxnSpLocks noChangeShapeType="1"/>
            <a:stCxn id="9" idx="3"/>
            <a:endCxn id="12" idx="3"/>
          </p:cNvCxnSpPr>
          <p:nvPr/>
        </p:nvCxnSpPr>
        <p:spPr bwMode="auto">
          <a:xfrm flipH="1">
            <a:off x="8090094" y="3706345"/>
            <a:ext cx="1651000" cy="2181225"/>
          </a:xfrm>
          <a:prstGeom prst="bentConnector3">
            <a:avLst>
              <a:gd name="adj1" fmla="val -138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24"/>
          <p:cNvCxnSpPr>
            <a:cxnSpLocks noChangeShapeType="1"/>
            <a:stCxn id="9" idx="2"/>
            <a:endCxn id="11" idx="3"/>
          </p:cNvCxnSpPr>
          <p:nvPr/>
        </p:nvCxnSpPr>
        <p:spPr bwMode="auto">
          <a:xfrm rot="5400000">
            <a:off x="8411563" y="3872238"/>
            <a:ext cx="423862" cy="406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25"/>
          <p:cNvCxnSpPr>
            <a:cxnSpLocks noChangeShapeType="1"/>
            <a:stCxn id="9" idx="2"/>
            <a:endCxn id="10" idx="3"/>
          </p:cNvCxnSpPr>
          <p:nvPr/>
        </p:nvCxnSpPr>
        <p:spPr bwMode="auto">
          <a:xfrm rot="5400000">
            <a:off x="8080394" y="4203408"/>
            <a:ext cx="1086203" cy="406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26"/>
          <p:cNvCxnSpPr>
            <a:cxnSpLocks noChangeShapeType="1"/>
            <a:stCxn id="11" idx="1"/>
            <a:endCxn id="8" idx="3"/>
          </p:cNvCxnSpPr>
          <p:nvPr/>
        </p:nvCxnSpPr>
        <p:spPr bwMode="auto">
          <a:xfrm rot="10800000">
            <a:off x="5981894" y="3707933"/>
            <a:ext cx="609600" cy="579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27"/>
          <p:cNvCxnSpPr>
            <a:cxnSpLocks noChangeShapeType="1"/>
            <a:stCxn id="10" idx="1"/>
            <a:endCxn id="8" idx="3"/>
          </p:cNvCxnSpPr>
          <p:nvPr/>
        </p:nvCxnSpPr>
        <p:spPr bwMode="auto">
          <a:xfrm rot="10800000">
            <a:off x="5981894" y="3707932"/>
            <a:ext cx="609600" cy="124177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" name="Group 37"/>
          <p:cNvGrpSpPr/>
          <p:nvPr/>
        </p:nvGrpSpPr>
        <p:grpSpPr>
          <a:xfrm>
            <a:off x="1530054" y="1127497"/>
            <a:ext cx="1518140" cy="4843370"/>
            <a:chOff x="234460" y="1468976"/>
            <a:chExt cx="1518140" cy="4843370"/>
          </a:xfrm>
        </p:grpSpPr>
        <p:sp>
          <p:nvSpPr>
            <p:cNvPr id="39" name="Text Box 72"/>
            <p:cNvSpPr txBox="1">
              <a:spLocks noChangeArrowheads="1"/>
            </p:cNvSpPr>
            <p:nvPr/>
          </p:nvSpPr>
          <p:spPr bwMode="auto">
            <a:xfrm>
              <a:off x="234460" y="1468976"/>
              <a:ext cx="1447800" cy="283624"/>
            </a:xfrm>
            <a:prstGeom prst="round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300" b="1" i="1" dirty="0">
                  <a:solidFill>
                    <a:schemeClr val="accent5"/>
                  </a:solidFill>
                </a:rPr>
                <a:t>Categorization</a:t>
              </a:r>
            </a:p>
          </p:txBody>
        </p:sp>
        <p:sp>
          <p:nvSpPr>
            <p:cNvPr id="40" name="Text Box 73"/>
            <p:cNvSpPr txBox="1">
              <a:spLocks noChangeArrowheads="1"/>
            </p:cNvSpPr>
            <p:nvPr/>
          </p:nvSpPr>
          <p:spPr bwMode="auto">
            <a:xfrm>
              <a:off x="304800" y="1993613"/>
              <a:ext cx="1302240" cy="323493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300" b="1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dirty="0"/>
                <a:t>Screening</a:t>
              </a:r>
            </a:p>
          </p:txBody>
        </p:sp>
        <p:sp>
          <p:nvSpPr>
            <p:cNvPr id="41" name="Text Box 74"/>
            <p:cNvSpPr txBox="1">
              <a:spLocks noChangeArrowheads="1"/>
            </p:cNvSpPr>
            <p:nvPr/>
          </p:nvSpPr>
          <p:spPr bwMode="auto">
            <a:xfrm>
              <a:off x="304800" y="2592388"/>
              <a:ext cx="1302240" cy="323493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300" b="1" dirty="0"/>
                <a:t>Scoping</a:t>
              </a:r>
            </a:p>
          </p:txBody>
        </p:sp>
        <p:cxnSp>
          <p:nvCxnSpPr>
            <p:cNvPr id="42" name="AutoShape 75"/>
            <p:cNvCxnSpPr>
              <a:cxnSpLocks noChangeShapeType="1"/>
            </p:cNvCxnSpPr>
            <p:nvPr/>
          </p:nvCxnSpPr>
          <p:spPr bwMode="auto">
            <a:xfrm>
              <a:off x="958360" y="1707505"/>
              <a:ext cx="0" cy="28610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" name="AutoShape 76"/>
            <p:cNvCxnSpPr>
              <a:cxnSpLocks noChangeShapeType="1"/>
            </p:cNvCxnSpPr>
            <p:nvPr/>
          </p:nvCxnSpPr>
          <p:spPr bwMode="auto">
            <a:xfrm>
              <a:off x="958360" y="2317105"/>
              <a:ext cx="0" cy="2752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4" name="AutoShape 77"/>
            <p:cNvCxnSpPr>
              <a:cxnSpLocks noChangeShapeType="1"/>
            </p:cNvCxnSpPr>
            <p:nvPr/>
          </p:nvCxnSpPr>
          <p:spPr bwMode="auto">
            <a:xfrm>
              <a:off x="958360" y="2915880"/>
              <a:ext cx="0" cy="28452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5" name="Text Box 79"/>
            <p:cNvSpPr txBox="1">
              <a:spLocks noChangeArrowheads="1"/>
            </p:cNvSpPr>
            <p:nvPr/>
          </p:nvSpPr>
          <p:spPr bwMode="auto">
            <a:xfrm>
              <a:off x="234460" y="3200400"/>
              <a:ext cx="1372580" cy="699766"/>
            </a:xfrm>
            <a:prstGeom prst="round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1300" b="1" i="1" dirty="0"/>
                <a:t>Preparation of Draft EIA &amp; EMP Report</a:t>
              </a:r>
            </a:p>
          </p:txBody>
        </p:sp>
        <p:sp>
          <p:nvSpPr>
            <p:cNvPr id="46" name="Text Box 81"/>
            <p:cNvSpPr txBox="1">
              <a:spLocks noChangeArrowheads="1"/>
            </p:cNvSpPr>
            <p:nvPr/>
          </p:nvSpPr>
          <p:spPr bwMode="auto">
            <a:xfrm>
              <a:off x="304800" y="4127500"/>
              <a:ext cx="1302240" cy="544830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300" b="1" dirty="0"/>
                <a:t>Public Consultation</a:t>
              </a:r>
            </a:p>
          </p:txBody>
        </p:sp>
        <p:sp>
          <p:nvSpPr>
            <p:cNvPr id="47" name="Text Box 82"/>
            <p:cNvSpPr txBox="1">
              <a:spLocks noChangeArrowheads="1"/>
            </p:cNvSpPr>
            <p:nvPr/>
          </p:nvSpPr>
          <p:spPr bwMode="auto">
            <a:xfrm>
              <a:off x="304800" y="4889501"/>
              <a:ext cx="1302240" cy="323493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300" b="1"/>
                <a:t>Appraisal</a:t>
              </a:r>
            </a:p>
          </p:txBody>
        </p:sp>
        <p:sp>
          <p:nvSpPr>
            <p:cNvPr id="48" name="Text Box 83"/>
            <p:cNvSpPr txBox="1">
              <a:spLocks noChangeArrowheads="1"/>
            </p:cNvSpPr>
            <p:nvPr/>
          </p:nvSpPr>
          <p:spPr bwMode="auto">
            <a:xfrm>
              <a:off x="234460" y="5497513"/>
              <a:ext cx="1518140" cy="81483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300" b="1" i="1" dirty="0"/>
                <a:t>Post Environmental Clearance Monitoring</a:t>
              </a:r>
            </a:p>
          </p:txBody>
        </p:sp>
        <p:cxnSp>
          <p:nvCxnSpPr>
            <p:cNvPr id="49" name="AutoShape 84"/>
            <p:cNvCxnSpPr>
              <a:cxnSpLocks noChangeShapeType="1"/>
            </p:cNvCxnSpPr>
            <p:nvPr/>
          </p:nvCxnSpPr>
          <p:spPr bwMode="auto">
            <a:xfrm>
              <a:off x="958360" y="3833765"/>
              <a:ext cx="0" cy="29373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0" name="AutoShape 85"/>
            <p:cNvCxnSpPr>
              <a:cxnSpLocks noChangeShapeType="1"/>
            </p:cNvCxnSpPr>
            <p:nvPr/>
          </p:nvCxnSpPr>
          <p:spPr bwMode="auto">
            <a:xfrm>
              <a:off x="958360" y="4672330"/>
              <a:ext cx="0" cy="21717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1" name="AutoShape 86"/>
            <p:cNvCxnSpPr>
              <a:cxnSpLocks noChangeShapeType="1"/>
            </p:cNvCxnSpPr>
            <p:nvPr/>
          </p:nvCxnSpPr>
          <p:spPr bwMode="auto">
            <a:xfrm>
              <a:off x="958360" y="5212993"/>
              <a:ext cx="0" cy="28452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63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General Conditions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162595" y="1665015"/>
            <a:ext cx="10001934" cy="4591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A</a:t>
            </a:r>
            <a:r>
              <a:rPr lang="en-US" altLang="en-US" sz="2400" b="1" dirty="0"/>
              <a:t> </a:t>
            </a:r>
            <a:r>
              <a:rPr lang="en-US" altLang="en-US" sz="2400" dirty="0"/>
              <a:t>project or activity specified in </a:t>
            </a:r>
            <a:r>
              <a:rPr lang="en-US" altLang="en-US" sz="2400" dirty="0">
                <a:solidFill>
                  <a:schemeClr val="accent5"/>
                </a:solidFill>
              </a:rPr>
              <a:t>Category ‘B’ will be treated as Category ‘A</a:t>
            </a:r>
            <a:r>
              <a:rPr lang="en-US" altLang="en-US" sz="2400" dirty="0">
                <a:solidFill>
                  <a:schemeClr val="accent1"/>
                </a:solidFill>
              </a:rPr>
              <a:t>’</a:t>
            </a:r>
          </a:p>
          <a:p>
            <a:pPr>
              <a:lnSpc>
                <a:spcPct val="100000"/>
              </a:lnSpc>
            </a:pPr>
            <a:endParaRPr lang="en-US" altLang="en-US" sz="1050" dirty="0"/>
          </a:p>
          <a:p>
            <a:pPr>
              <a:lnSpc>
                <a:spcPct val="100000"/>
              </a:lnSpc>
            </a:pPr>
            <a:r>
              <a:rPr lang="en-US" altLang="en-US" sz="2400" dirty="0"/>
              <a:t>If located in whole or in part within 10 km from the boundary </a:t>
            </a:r>
            <a:r>
              <a:rPr lang="en-US" altLang="en-US" sz="2400" dirty="0" smtClean="0"/>
              <a:t>of</a:t>
            </a:r>
          </a:p>
          <a:p>
            <a:pPr lvl="1"/>
            <a:r>
              <a:rPr lang="en-IN" altLang="en-US" sz="2200" dirty="0"/>
              <a:t>Protected Areas notified under the Wild Life (Protection) Act, 1972</a:t>
            </a:r>
          </a:p>
          <a:p>
            <a:pPr lvl="1"/>
            <a:r>
              <a:rPr lang="en-IN" altLang="en-US" sz="2200" dirty="0"/>
              <a:t>Critically Polluted areas as notified by the Central Pollution Control Board from time to time</a:t>
            </a:r>
          </a:p>
          <a:p>
            <a:pPr lvl="1"/>
            <a:r>
              <a:rPr lang="en-IN" altLang="en-US" sz="2200" dirty="0"/>
              <a:t>Notified Eco-sensitive areas</a:t>
            </a:r>
          </a:p>
          <a:p>
            <a:pPr lvl="1"/>
            <a:r>
              <a:rPr lang="en-IN" altLang="en-US" sz="2200" dirty="0"/>
              <a:t>Inter-State boundaries and international </a:t>
            </a:r>
            <a:r>
              <a:rPr lang="en-IN" altLang="en-US" sz="2200" dirty="0" smtClean="0"/>
              <a:t>boundaries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74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97026"/>
            <a:ext cx="84582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79871" y="1143000"/>
            <a:ext cx="8305800" cy="685800"/>
          </a:xfrm>
        </p:spPr>
        <p:txBody>
          <a:bodyPr/>
          <a:lstStyle/>
          <a:p>
            <a:r>
              <a:rPr lang="en-US" altLang="en-US" sz="2400" dirty="0"/>
              <a:t>Refer to Schedule in EIA Notification 2006</a:t>
            </a:r>
          </a:p>
          <a:p>
            <a:endParaRPr lang="en-US" altLang="en-US" sz="2400" dirty="0"/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1179871" y="0"/>
            <a:ext cx="9030929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Categorization Reference</a:t>
            </a:r>
          </a:p>
        </p:txBody>
      </p:sp>
    </p:spTree>
    <p:extLst>
      <p:ext uri="{BB962C8B-B14F-4D97-AF65-F5344CB8AC3E}">
        <p14:creationId xmlns:p14="http://schemas.microsoft.com/office/powerpoint/2010/main" val="332703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Mechanism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62595" y="1580607"/>
            <a:ext cx="8819605" cy="4591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Projects / activities under </a:t>
            </a:r>
            <a:r>
              <a:rPr lang="en-US" dirty="0">
                <a:solidFill>
                  <a:schemeClr val="accent5"/>
                </a:solidFill>
              </a:rPr>
              <a:t>Category ‘A’ </a:t>
            </a:r>
            <a:r>
              <a:rPr lang="en-US" dirty="0"/>
              <a:t>in the Schedule are to be referred to the </a:t>
            </a:r>
            <a:r>
              <a:rPr lang="en-US" dirty="0">
                <a:solidFill>
                  <a:schemeClr val="accent5"/>
                </a:solidFill>
              </a:rPr>
              <a:t>Ministry of Environment and Forests </a:t>
            </a:r>
            <a:r>
              <a:rPr lang="en-US" dirty="0"/>
              <a:t>at the Central Level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Projects</a:t>
            </a:r>
            <a:r>
              <a:rPr lang="en-US" dirty="0"/>
              <a:t>/ activities under </a:t>
            </a:r>
            <a:r>
              <a:rPr lang="en-US" dirty="0">
                <a:solidFill>
                  <a:schemeClr val="accent5"/>
                </a:solidFill>
              </a:rPr>
              <a:t>Category ‘B’ </a:t>
            </a:r>
            <a:r>
              <a:rPr lang="en-US" dirty="0"/>
              <a:t>in the Schedule are to be referred to the </a:t>
            </a:r>
            <a:r>
              <a:rPr lang="en-US" dirty="0">
                <a:solidFill>
                  <a:schemeClr val="accent5"/>
                </a:solidFill>
              </a:rPr>
              <a:t>State Environmental Impact Assessment Authority </a:t>
            </a:r>
            <a:r>
              <a:rPr lang="en-US" dirty="0"/>
              <a:t>(SEIAA) at the State level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accent5"/>
                </a:solidFill>
              </a:rPr>
              <a:t>Expert </a:t>
            </a:r>
            <a:r>
              <a:rPr lang="en-US" dirty="0">
                <a:solidFill>
                  <a:schemeClr val="accent5"/>
                </a:solidFill>
              </a:rPr>
              <a:t>Appraisal Committees </a:t>
            </a:r>
            <a:r>
              <a:rPr lang="en-US" dirty="0"/>
              <a:t>constituted at the Central and State levels are a panel of sector experts who review the project / activity and give recommendations for </a:t>
            </a:r>
            <a:r>
              <a:rPr lang="en-US" dirty="0" smtClean="0"/>
              <a:t>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0" y="137110"/>
            <a:ext cx="8919410" cy="60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Project Categorization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80607"/>
            <a:ext cx="7772400" cy="13520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Widening of SH-98 bordering </a:t>
            </a:r>
            <a:r>
              <a:rPr lang="en-US" dirty="0" err="1" smtClean="0"/>
              <a:t>Gir</a:t>
            </a:r>
            <a:r>
              <a:rPr lang="en-US" dirty="0" smtClean="0"/>
              <a:t> National Park in Gujarat length 40 km with land acquisition of 20 m width. The road highest elevation is 500 MSL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2635" y="2935570"/>
            <a:ext cx="5908431" cy="333510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930771" y="4799327"/>
            <a:ext cx="5866227" cy="1067243"/>
          </a:xfrm>
          <a:custGeom>
            <a:avLst/>
            <a:gdLst>
              <a:gd name="connsiteX0" fmla="*/ 0 w 5866227"/>
              <a:gd name="connsiteY0" fmla="*/ 236908 h 1067243"/>
              <a:gd name="connsiteX1" fmla="*/ 253218 w 5866227"/>
              <a:gd name="connsiteY1" fmla="*/ 166570 h 1067243"/>
              <a:gd name="connsiteX2" fmla="*/ 379827 w 5866227"/>
              <a:gd name="connsiteY2" fmla="*/ 265043 h 1067243"/>
              <a:gd name="connsiteX3" fmla="*/ 604910 w 5866227"/>
              <a:gd name="connsiteY3" fmla="*/ 307246 h 1067243"/>
              <a:gd name="connsiteX4" fmla="*/ 956603 w 5866227"/>
              <a:gd name="connsiteY4" fmla="*/ 461991 h 1067243"/>
              <a:gd name="connsiteX5" fmla="*/ 1336430 w 5866227"/>
              <a:gd name="connsiteY5" fmla="*/ 532330 h 1067243"/>
              <a:gd name="connsiteX6" fmla="*/ 1491175 w 5866227"/>
              <a:gd name="connsiteY6" fmla="*/ 518262 h 1067243"/>
              <a:gd name="connsiteX7" fmla="*/ 1589649 w 5866227"/>
              <a:gd name="connsiteY7" fmla="*/ 433856 h 1067243"/>
              <a:gd name="connsiteX8" fmla="*/ 1786596 w 5866227"/>
              <a:gd name="connsiteY8" fmla="*/ 180637 h 1067243"/>
              <a:gd name="connsiteX9" fmla="*/ 1856935 w 5866227"/>
              <a:gd name="connsiteY9" fmla="*/ 124366 h 1067243"/>
              <a:gd name="connsiteX10" fmla="*/ 1997612 w 5866227"/>
              <a:gd name="connsiteY10" fmla="*/ 68096 h 1067243"/>
              <a:gd name="connsiteX11" fmla="*/ 2180492 w 5866227"/>
              <a:gd name="connsiteY11" fmla="*/ 82163 h 1067243"/>
              <a:gd name="connsiteX12" fmla="*/ 2588455 w 5866227"/>
              <a:gd name="connsiteY12" fmla="*/ 39960 h 1067243"/>
              <a:gd name="connsiteX13" fmla="*/ 2743200 w 5866227"/>
              <a:gd name="connsiteY13" fmla="*/ 39960 h 1067243"/>
              <a:gd name="connsiteX14" fmla="*/ 2897944 w 5866227"/>
              <a:gd name="connsiteY14" fmla="*/ 54028 h 1067243"/>
              <a:gd name="connsiteX15" fmla="*/ 3010486 w 5866227"/>
              <a:gd name="connsiteY15" fmla="*/ 68096 h 1067243"/>
              <a:gd name="connsiteX16" fmla="*/ 3165230 w 5866227"/>
              <a:gd name="connsiteY16" fmla="*/ 11825 h 1067243"/>
              <a:gd name="connsiteX17" fmla="*/ 3502855 w 5866227"/>
              <a:gd name="connsiteY17" fmla="*/ 11825 h 1067243"/>
              <a:gd name="connsiteX18" fmla="*/ 3573193 w 5866227"/>
              <a:gd name="connsiteY18" fmla="*/ 138434 h 1067243"/>
              <a:gd name="connsiteX19" fmla="*/ 3713870 w 5866227"/>
              <a:gd name="connsiteY19" fmla="*/ 236908 h 1067243"/>
              <a:gd name="connsiteX20" fmla="*/ 3826412 w 5866227"/>
              <a:gd name="connsiteY20" fmla="*/ 377585 h 1067243"/>
              <a:gd name="connsiteX21" fmla="*/ 4065563 w 5866227"/>
              <a:gd name="connsiteY21" fmla="*/ 532330 h 1067243"/>
              <a:gd name="connsiteX22" fmla="*/ 4262510 w 5866227"/>
              <a:gd name="connsiteY22" fmla="*/ 532330 h 1067243"/>
              <a:gd name="connsiteX23" fmla="*/ 4318781 w 5866227"/>
              <a:gd name="connsiteY23" fmla="*/ 658939 h 1067243"/>
              <a:gd name="connsiteX24" fmla="*/ 4557932 w 5866227"/>
              <a:gd name="connsiteY24" fmla="*/ 841819 h 1067243"/>
              <a:gd name="connsiteX25" fmla="*/ 4797083 w 5866227"/>
              <a:gd name="connsiteY25" fmla="*/ 869954 h 1067243"/>
              <a:gd name="connsiteX26" fmla="*/ 5050301 w 5866227"/>
              <a:gd name="connsiteY26" fmla="*/ 1066902 h 1067243"/>
              <a:gd name="connsiteX27" fmla="*/ 5542670 w 5866227"/>
              <a:gd name="connsiteY27" fmla="*/ 912157 h 1067243"/>
              <a:gd name="connsiteX28" fmla="*/ 5753686 w 5866227"/>
              <a:gd name="connsiteY28" fmla="*/ 715210 h 1067243"/>
              <a:gd name="connsiteX29" fmla="*/ 5866227 w 5866227"/>
              <a:gd name="connsiteY29" fmla="*/ 757413 h 106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66227" h="1067243">
                <a:moveTo>
                  <a:pt x="0" y="236908"/>
                </a:moveTo>
                <a:cubicBezTo>
                  <a:pt x="94957" y="199394"/>
                  <a:pt x="189914" y="161881"/>
                  <a:pt x="253218" y="166570"/>
                </a:cubicBezTo>
                <a:cubicBezTo>
                  <a:pt x="316522" y="171259"/>
                  <a:pt x="321212" y="241597"/>
                  <a:pt x="379827" y="265043"/>
                </a:cubicBezTo>
                <a:cubicBezTo>
                  <a:pt x="438442" y="288489"/>
                  <a:pt x="508781" y="274421"/>
                  <a:pt x="604910" y="307246"/>
                </a:cubicBezTo>
                <a:cubicBezTo>
                  <a:pt x="701039" y="340071"/>
                  <a:pt x="834683" y="424477"/>
                  <a:pt x="956603" y="461991"/>
                </a:cubicBezTo>
                <a:cubicBezTo>
                  <a:pt x="1078523" y="499505"/>
                  <a:pt x="1247335" y="522952"/>
                  <a:pt x="1336430" y="532330"/>
                </a:cubicBezTo>
                <a:cubicBezTo>
                  <a:pt x="1425525" y="541708"/>
                  <a:pt x="1448972" y="534674"/>
                  <a:pt x="1491175" y="518262"/>
                </a:cubicBezTo>
                <a:cubicBezTo>
                  <a:pt x="1533378" y="501850"/>
                  <a:pt x="1540412" y="490127"/>
                  <a:pt x="1589649" y="433856"/>
                </a:cubicBezTo>
                <a:cubicBezTo>
                  <a:pt x="1638886" y="377585"/>
                  <a:pt x="1742048" y="232219"/>
                  <a:pt x="1786596" y="180637"/>
                </a:cubicBezTo>
                <a:cubicBezTo>
                  <a:pt x="1831144" y="129055"/>
                  <a:pt x="1821766" y="143123"/>
                  <a:pt x="1856935" y="124366"/>
                </a:cubicBezTo>
                <a:cubicBezTo>
                  <a:pt x="1892104" y="105609"/>
                  <a:pt x="1943686" y="75130"/>
                  <a:pt x="1997612" y="68096"/>
                </a:cubicBezTo>
                <a:cubicBezTo>
                  <a:pt x="2051538" y="61062"/>
                  <a:pt x="2082018" y="86852"/>
                  <a:pt x="2180492" y="82163"/>
                </a:cubicBezTo>
                <a:cubicBezTo>
                  <a:pt x="2278966" y="77474"/>
                  <a:pt x="2494670" y="46994"/>
                  <a:pt x="2588455" y="39960"/>
                </a:cubicBezTo>
                <a:cubicBezTo>
                  <a:pt x="2682240" y="32926"/>
                  <a:pt x="2691619" y="37615"/>
                  <a:pt x="2743200" y="39960"/>
                </a:cubicBezTo>
                <a:cubicBezTo>
                  <a:pt x="2794781" y="42305"/>
                  <a:pt x="2853397" y="49339"/>
                  <a:pt x="2897944" y="54028"/>
                </a:cubicBezTo>
                <a:cubicBezTo>
                  <a:pt x="2942491" y="58717"/>
                  <a:pt x="2965938" y="75130"/>
                  <a:pt x="3010486" y="68096"/>
                </a:cubicBezTo>
                <a:cubicBezTo>
                  <a:pt x="3055034" y="61062"/>
                  <a:pt x="3083169" y="21203"/>
                  <a:pt x="3165230" y="11825"/>
                </a:cubicBezTo>
                <a:cubicBezTo>
                  <a:pt x="3247291" y="2447"/>
                  <a:pt x="3434861" y="-9276"/>
                  <a:pt x="3502855" y="11825"/>
                </a:cubicBezTo>
                <a:cubicBezTo>
                  <a:pt x="3570849" y="32926"/>
                  <a:pt x="3538024" y="100920"/>
                  <a:pt x="3573193" y="138434"/>
                </a:cubicBezTo>
                <a:cubicBezTo>
                  <a:pt x="3608362" y="175948"/>
                  <a:pt x="3671667" y="197049"/>
                  <a:pt x="3713870" y="236908"/>
                </a:cubicBezTo>
                <a:cubicBezTo>
                  <a:pt x="3756073" y="276767"/>
                  <a:pt x="3767797" y="328348"/>
                  <a:pt x="3826412" y="377585"/>
                </a:cubicBezTo>
                <a:cubicBezTo>
                  <a:pt x="3885027" y="426822"/>
                  <a:pt x="3992880" y="506539"/>
                  <a:pt x="4065563" y="532330"/>
                </a:cubicBezTo>
                <a:cubicBezTo>
                  <a:pt x="4138246" y="558121"/>
                  <a:pt x="4220307" y="511229"/>
                  <a:pt x="4262510" y="532330"/>
                </a:cubicBezTo>
                <a:cubicBezTo>
                  <a:pt x="4304713" y="553431"/>
                  <a:pt x="4269544" y="607358"/>
                  <a:pt x="4318781" y="658939"/>
                </a:cubicBezTo>
                <a:cubicBezTo>
                  <a:pt x="4368018" y="710520"/>
                  <a:pt x="4478215" y="806650"/>
                  <a:pt x="4557932" y="841819"/>
                </a:cubicBezTo>
                <a:cubicBezTo>
                  <a:pt x="4637649" y="876988"/>
                  <a:pt x="4715022" y="832440"/>
                  <a:pt x="4797083" y="869954"/>
                </a:cubicBezTo>
                <a:cubicBezTo>
                  <a:pt x="4879144" y="907468"/>
                  <a:pt x="4926037" y="1059868"/>
                  <a:pt x="5050301" y="1066902"/>
                </a:cubicBezTo>
                <a:cubicBezTo>
                  <a:pt x="5174566" y="1073936"/>
                  <a:pt x="5425439" y="970772"/>
                  <a:pt x="5542670" y="912157"/>
                </a:cubicBezTo>
                <a:cubicBezTo>
                  <a:pt x="5659901" y="853542"/>
                  <a:pt x="5699760" y="741001"/>
                  <a:pt x="5753686" y="715210"/>
                </a:cubicBezTo>
                <a:cubicBezTo>
                  <a:pt x="5807612" y="689419"/>
                  <a:pt x="5836919" y="723416"/>
                  <a:pt x="5866227" y="757413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40923" y="3542838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GIR National Park</a:t>
            </a:r>
          </a:p>
        </p:txBody>
      </p:sp>
    </p:spTree>
    <p:extLst>
      <p:ext uri="{BB962C8B-B14F-4D97-AF65-F5344CB8AC3E}">
        <p14:creationId xmlns:p14="http://schemas.microsoft.com/office/powerpoint/2010/main" val="41890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887" t="21587" r="12051" b="12837"/>
          <a:stretch/>
        </p:blipFill>
        <p:spPr>
          <a:xfrm>
            <a:off x="1875693" y="1350498"/>
            <a:ext cx="8609427" cy="428586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19600" y="0"/>
            <a:ext cx="7772400" cy="957263"/>
          </a:xfrm>
        </p:spPr>
        <p:txBody>
          <a:bodyPr/>
          <a:lstStyle/>
          <a:p>
            <a:r>
              <a:rPr lang="en-US" dirty="0" smtClean="0"/>
              <a:t>EIA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Conditions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2595" y="1580607"/>
            <a:ext cx="8819605" cy="43956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Any project or activity specified in Category ‘B’ will be treated as Category A, if located in whole or in part within 10 km from the boundary of: </a:t>
            </a:r>
            <a:endParaRPr lang="en-US" dirty="0" smtClean="0"/>
          </a:p>
          <a:p>
            <a:pPr marL="274320" lvl="1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dirty="0" smtClean="0"/>
              <a:t>(</a:t>
            </a:r>
            <a:r>
              <a:rPr lang="en-US" dirty="0"/>
              <a:t>i) Protected Areas notified under the Wild Life (Protection) Act, 1972, </a:t>
            </a:r>
            <a:endParaRPr lang="en-US" dirty="0" smtClean="0"/>
          </a:p>
          <a:p>
            <a:pPr marL="274320" lvl="1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dirty="0" smtClean="0"/>
              <a:t>(</a:t>
            </a:r>
            <a:r>
              <a:rPr lang="en-US" dirty="0"/>
              <a:t>ii) 29[Critically Polluted areas as notified by the Central Pollution Control Board] from time to time, </a:t>
            </a:r>
            <a:endParaRPr lang="en-US" dirty="0" smtClean="0"/>
          </a:p>
          <a:p>
            <a:pPr marL="274320" lvl="1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dirty="0" smtClean="0"/>
              <a:t>(</a:t>
            </a:r>
            <a:r>
              <a:rPr lang="en-US" dirty="0"/>
              <a:t>iii) Notified Eco-sensitive areas as notified under Section 3of the Environment (Protection) Act, 1986, such as </a:t>
            </a:r>
            <a:r>
              <a:rPr lang="en-US" dirty="0" err="1"/>
              <a:t>Mahableshwar</a:t>
            </a:r>
            <a:r>
              <a:rPr lang="en-US" dirty="0"/>
              <a:t>, </a:t>
            </a:r>
            <a:r>
              <a:rPr lang="en-US" dirty="0" err="1"/>
              <a:t>Panchgani</a:t>
            </a:r>
            <a:r>
              <a:rPr lang="en-US" dirty="0"/>
              <a:t>, </a:t>
            </a:r>
            <a:r>
              <a:rPr lang="en-US" dirty="0" err="1"/>
              <a:t>Matheran</a:t>
            </a:r>
            <a:r>
              <a:rPr lang="en-US" dirty="0"/>
              <a:t>, </a:t>
            </a:r>
            <a:r>
              <a:rPr lang="en-US" dirty="0" err="1"/>
              <a:t>Pachmarhi</a:t>
            </a:r>
            <a:r>
              <a:rPr lang="en-US" dirty="0"/>
              <a:t>, </a:t>
            </a:r>
            <a:r>
              <a:rPr lang="en-US" dirty="0" err="1"/>
              <a:t>Dahanu</a:t>
            </a:r>
            <a:r>
              <a:rPr lang="en-US" dirty="0"/>
              <a:t>, </a:t>
            </a:r>
            <a:r>
              <a:rPr lang="en-US" dirty="0" err="1"/>
              <a:t>Doon</a:t>
            </a:r>
            <a:r>
              <a:rPr lang="en-US" dirty="0"/>
              <a:t> Valley, and </a:t>
            </a:r>
            <a:endParaRPr lang="en-US" dirty="0" smtClean="0"/>
          </a:p>
          <a:p>
            <a:pPr marL="274320" lvl="1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dirty="0" smtClean="0"/>
              <a:t>(</a:t>
            </a:r>
            <a:r>
              <a:rPr lang="en-US" dirty="0"/>
              <a:t>iv) inter-State boundaries and international boundaries. </a:t>
            </a:r>
          </a:p>
        </p:txBody>
      </p:sp>
    </p:spTree>
    <p:extLst>
      <p:ext uri="{BB962C8B-B14F-4D97-AF65-F5344CB8AC3E}">
        <p14:creationId xmlns:p14="http://schemas.microsoft.com/office/powerpoint/2010/main" val="14017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116" y="203278"/>
            <a:ext cx="8758084" cy="1095974"/>
          </a:xfrm>
        </p:spPr>
        <p:txBody>
          <a:bodyPr/>
          <a:lstStyle/>
          <a:p>
            <a:r>
              <a:rPr lang="en-US" dirty="0" smtClean="0"/>
              <a:t>Screening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327119" y="543841"/>
            <a:ext cx="52363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5"/>
                </a:solidFill>
              </a:rPr>
              <a:t>Only for Category B projects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871724" y="1669371"/>
            <a:ext cx="3657600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/>
              <a:t>Application to SEIAA for EC with Form –I and Pre-feasibility report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871724" y="2709185"/>
            <a:ext cx="36576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Scrutiny of application by SEAC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262124" y="4209371"/>
            <a:ext cx="2133600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Requires EIA – Category B1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903724" y="4212546"/>
            <a:ext cx="2133600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/>
              <a:t>Does not require EIA – Category B2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262124" y="5371422"/>
            <a:ext cx="21336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Stage 2 - Scoping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903724" y="5371422"/>
            <a:ext cx="21336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/>
              <a:t>Stage 4 - Appraisal</a:t>
            </a:r>
          </a:p>
        </p:txBody>
      </p:sp>
      <p:cxnSp>
        <p:nvCxnSpPr>
          <p:cNvPr id="11" name="AutoShape 14"/>
          <p:cNvCxnSpPr>
            <a:cxnSpLocks noChangeShapeType="1"/>
            <a:stCxn id="5" idx="2"/>
            <a:endCxn id="6" idx="0"/>
          </p:cNvCxnSpPr>
          <p:nvPr/>
        </p:nvCxnSpPr>
        <p:spPr bwMode="auto">
          <a:xfrm>
            <a:off x="6700524" y="2259922"/>
            <a:ext cx="0" cy="449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5"/>
          <p:cNvCxnSpPr>
            <a:cxnSpLocks noChangeShapeType="1"/>
            <a:stCxn id="6" idx="2"/>
            <a:endCxn id="7" idx="0"/>
          </p:cNvCxnSpPr>
          <p:nvPr/>
        </p:nvCxnSpPr>
        <p:spPr bwMode="auto">
          <a:xfrm rot="5400000">
            <a:off x="5437668" y="2946515"/>
            <a:ext cx="1154112" cy="1371600"/>
          </a:xfrm>
          <a:prstGeom prst="bentConnector3">
            <a:avLst>
              <a:gd name="adj1" fmla="val 499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6"/>
          <p:cNvCxnSpPr>
            <a:cxnSpLocks noChangeShapeType="1"/>
            <a:stCxn id="6" idx="2"/>
            <a:endCxn id="8" idx="0"/>
          </p:cNvCxnSpPr>
          <p:nvPr/>
        </p:nvCxnSpPr>
        <p:spPr bwMode="auto">
          <a:xfrm rot="16200000" flipH="1">
            <a:off x="6756881" y="2998903"/>
            <a:ext cx="1157287" cy="1270000"/>
          </a:xfrm>
          <a:prstGeom prst="bentConnector3">
            <a:avLst>
              <a:gd name="adj1" fmla="val 499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7"/>
          <p:cNvCxnSpPr>
            <a:cxnSpLocks noChangeShapeType="1"/>
            <a:stCxn id="7" idx="2"/>
            <a:endCxn id="9" idx="0"/>
          </p:cNvCxnSpPr>
          <p:nvPr/>
        </p:nvCxnSpPr>
        <p:spPr bwMode="auto">
          <a:xfrm>
            <a:off x="5328924" y="4799921"/>
            <a:ext cx="0" cy="571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8"/>
          <p:cNvCxnSpPr>
            <a:cxnSpLocks noChangeShapeType="1"/>
            <a:stCxn id="8" idx="2"/>
            <a:endCxn id="10" idx="0"/>
          </p:cNvCxnSpPr>
          <p:nvPr/>
        </p:nvCxnSpPr>
        <p:spPr bwMode="auto">
          <a:xfrm>
            <a:off x="7970524" y="4803097"/>
            <a:ext cx="0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651062" y="3171146"/>
            <a:ext cx="3759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(Based on nature and location)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30054" y="1127497"/>
            <a:ext cx="1518140" cy="4843370"/>
            <a:chOff x="234460" y="1468976"/>
            <a:chExt cx="1518140" cy="4843370"/>
          </a:xfrm>
        </p:grpSpPr>
        <p:sp>
          <p:nvSpPr>
            <p:cNvPr id="18" name="Text Box 72"/>
            <p:cNvSpPr txBox="1">
              <a:spLocks noChangeArrowheads="1"/>
            </p:cNvSpPr>
            <p:nvPr/>
          </p:nvSpPr>
          <p:spPr bwMode="auto">
            <a:xfrm>
              <a:off x="234460" y="1468976"/>
              <a:ext cx="1447800" cy="283624"/>
            </a:xfrm>
            <a:prstGeom prst="round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300" b="1" i="1" dirty="0"/>
                <a:t>Categorization</a:t>
              </a:r>
            </a:p>
          </p:txBody>
        </p:sp>
        <p:sp>
          <p:nvSpPr>
            <p:cNvPr id="19" name="Text Box 73"/>
            <p:cNvSpPr txBox="1">
              <a:spLocks noChangeArrowheads="1"/>
            </p:cNvSpPr>
            <p:nvPr/>
          </p:nvSpPr>
          <p:spPr bwMode="auto">
            <a:xfrm>
              <a:off x="304800" y="1993613"/>
              <a:ext cx="1302240" cy="323493"/>
            </a:xfrm>
            <a:prstGeom prst="round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300" b="1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Screening</a:t>
              </a:r>
            </a:p>
          </p:txBody>
        </p: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304800" y="2592388"/>
              <a:ext cx="1302240" cy="323493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300" b="1"/>
                <a:t>Scoping</a:t>
              </a:r>
            </a:p>
          </p:txBody>
        </p:sp>
        <p:cxnSp>
          <p:nvCxnSpPr>
            <p:cNvPr id="21" name="AutoShape 75"/>
            <p:cNvCxnSpPr>
              <a:cxnSpLocks noChangeShapeType="1"/>
            </p:cNvCxnSpPr>
            <p:nvPr/>
          </p:nvCxnSpPr>
          <p:spPr bwMode="auto">
            <a:xfrm>
              <a:off x="958360" y="1707505"/>
              <a:ext cx="0" cy="28610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" name="AutoShape 76"/>
            <p:cNvCxnSpPr>
              <a:cxnSpLocks noChangeShapeType="1"/>
            </p:cNvCxnSpPr>
            <p:nvPr/>
          </p:nvCxnSpPr>
          <p:spPr bwMode="auto">
            <a:xfrm>
              <a:off x="958360" y="2317105"/>
              <a:ext cx="0" cy="2752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77"/>
            <p:cNvCxnSpPr>
              <a:cxnSpLocks noChangeShapeType="1"/>
            </p:cNvCxnSpPr>
            <p:nvPr/>
          </p:nvCxnSpPr>
          <p:spPr bwMode="auto">
            <a:xfrm>
              <a:off x="958360" y="2915880"/>
              <a:ext cx="0" cy="28452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" name="Text Box 79"/>
            <p:cNvSpPr txBox="1">
              <a:spLocks noChangeArrowheads="1"/>
            </p:cNvSpPr>
            <p:nvPr/>
          </p:nvSpPr>
          <p:spPr bwMode="auto">
            <a:xfrm>
              <a:off x="234460" y="3200400"/>
              <a:ext cx="1372580" cy="699766"/>
            </a:xfrm>
            <a:prstGeom prst="round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1300" b="1" i="1" dirty="0"/>
                <a:t>Preparation of Draft EIA &amp; EMP Report</a:t>
              </a:r>
            </a:p>
          </p:txBody>
        </p:sp>
        <p:sp>
          <p:nvSpPr>
            <p:cNvPr id="25" name="Text Box 81"/>
            <p:cNvSpPr txBox="1">
              <a:spLocks noChangeArrowheads="1"/>
            </p:cNvSpPr>
            <p:nvPr/>
          </p:nvSpPr>
          <p:spPr bwMode="auto">
            <a:xfrm>
              <a:off x="304800" y="4127500"/>
              <a:ext cx="1302240" cy="544830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300" b="1" dirty="0"/>
                <a:t>Public Consultation</a:t>
              </a:r>
            </a:p>
          </p:txBody>
        </p:sp>
        <p:sp>
          <p:nvSpPr>
            <p:cNvPr id="26" name="Text Box 82"/>
            <p:cNvSpPr txBox="1">
              <a:spLocks noChangeArrowheads="1"/>
            </p:cNvSpPr>
            <p:nvPr/>
          </p:nvSpPr>
          <p:spPr bwMode="auto">
            <a:xfrm>
              <a:off x="304800" y="4889501"/>
              <a:ext cx="1302240" cy="323493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300" b="1"/>
                <a:t>Appraisal</a:t>
              </a:r>
            </a:p>
          </p:txBody>
        </p:sp>
        <p:sp>
          <p:nvSpPr>
            <p:cNvPr id="27" name="Text Box 83"/>
            <p:cNvSpPr txBox="1">
              <a:spLocks noChangeArrowheads="1"/>
            </p:cNvSpPr>
            <p:nvPr/>
          </p:nvSpPr>
          <p:spPr bwMode="auto">
            <a:xfrm>
              <a:off x="234460" y="5497513"/>
              <a:ext cx="1518140" cy="81483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300" b="1" i="1" dirty="0"/>
                <a:t>Post Environmental Clearance Monitoring</a:t>
              </a:r>
            </a:p>
          </p:txBody>
        </p:sp>
        <p:cxnSp>
          <p:nvCxnSpPr>
            <p:cNvPr id="28" name="AutoShape 84"/>
            <p:cNvCxnSpPr>
              <a:cxnSpLocks noChangeShapeType="1"/>
            </p:cNvCxnSpPr>
            <p:nvPr/>
          </p:nvCxnSpPr>
          <p:spPr bwMode="auto">
            <a:xfrm>
              <a:off x="958360" y="3833765"/>
              <a:ext cx="0" cy="29373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" name="AutoShape 85"/>
            <p:cNvCxnSpPr>
              <a:cxnSpLocks noChangeShapeType="1"/>
            </p:cNvCxnSpPr>
            <p:nvPr/>
          </p:nvCxnSpPr>
          <p:spPr bwMode="auto">
            <a:xfrm>
              <a:off x="958360" y="4672330"/>
              <a:ext cx="0" cy="21717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0" name="AutoShape 86"/>
            <p:cNvCxnSpPr>
              <a:cxnSpLocks noChangeShapeType="1"/>
            </p:cNvCxnSpPr>
            <p:nvPr/>
          </p:nvCxnSpPr>
          <p:spPr bwMode="auto">
            <a:xfrm>
              <a:off x="958360" y="5212993"/>
              <a:ext cx="0" cy="28452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913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57219"/>
            <a:ext cx="7772400" cy="1095974"/>
          </a:xfrm>
        </p:spPr>
        <p:txBody>
          <a:bodyPr/>
          <a:lstStyle/>
          <a:p>
            <a:r>
              <a:rPr lang="en-US" dirty="0" smtClean="0"/>
              <a:t>Scoping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364892" y="260595"/>
            <a:ext cx="29542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5"/>
                </a:solidFill>
              </a:rPr>
              <a:t>For Category A &amp; B1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67200" y="941427"/>
            <a:ext cx="3149600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Determine Terms of Reference (TOR)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267200" y="3817977"/>
            <a:ext cx="3149600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Final TOR conveyed to applicant in 60 days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67200" y="4995903"/>
            <a:ext cx="31496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Prepare draft EIA report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267200" y="5910303"/>
            <a:ext cx="31496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Stage 3 – Public Consultation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747000" y="2248910"/>
            <a:ext cx="2082800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Rejection conveyed to applicant with reasons in 60 days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543800" y="654091"/>
            <a:ext cx="267403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400" b="1" dirty="0"/>
              <a:t>Based on: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1400" b="1" dirty="0"/>
              <a:t>Application i.e. Form-I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1400" b="1" dirty="0"/>
              <a:t>TOR proposed by applicant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1400" b="1" dirty="0"/>
              <a:t>Site visit by sub group of EAC/SEAC (optional)</a:t>
            </a:r>
          </a:p>
        </p:txBody>
      </p:sp>
      <p:cxnSp>
        <p:nvCxnSpPr>
          <p:cNvPr id="11" name="AutoShape 18"/>
          <p:cNvCxnSpPr>
            <a:cxnSpLocks noChangeShapeType="1"/>
            <a:stCxn id="6" idx="2"/>
            <a:endCxn id="7" idx="0"/>
          </p:cNvCxnSpPr>
          <p:nvPr/>
        </p:nvCxnSpPr>
        <p:spPr bwMode="auto">
          <a:xfrm>
            <a:off x="5842000" y="4408528"/>
            <a:ext cx="0" cy="587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9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5842000" y="5341978"/>
            <a:ext cx="0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7569200" y="3513178"/>
            <a:ext cx="3098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/>
              <a:t>If TOR is not conveyed to applicant within 60 days of receipt of application, TOR proposed by applicant to be considered final.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7620000" y="4732378"/>
            <a:ext cx="3048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All projects and activities listed as Category ‘B’ in Item 8 of the Schedule shall not require Scoping and will be appraised on the basis of Form 1/ Form 1A and the conceptual plan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4927600" y="1938377"/>
            <a:ext cx="1828800" cy="1447800"/>
          </a:xfrm>
          <a:prstGeom prst="flowChartDecision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1" dirty="0"/>
              <a:t>Is application </a:t>
            </a:r>
          </a:p>
          <a:p>
            <a:pPr algn="ctr"/>
            <a:r>
              <a:rPr lang="en-US" altLang="en-US" sz="1600" b="1" dirty="0"/>
              <a:t>Accepted?</a:t>
            </a:r>
          </a:p>
        </p:txBody>
      </p:sp>
      <p:cxnSp>
        <p:nvCxnSpPr>
          <p:cNvPr id="16" name="AutoShape 24"/>
          <p:cNvCxnSpPr>
            <a:cxnSpLocks noChangeShapeType="1"/>
            <a:stCxn id="5" idx="2"/>
            <a:endCxn id="15" idx="0"/>
          </p:cNvCxnSpPr>
          <p:nvPr/>
        </p:nvCxnSpPr>
        <p:spPr bwMode="auto">
          <a:xfrm>
            <a:off x="5842000" y="1531977"/>
            <a:ext cx="0" cy="406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25"/>
          <p:cNvCxnSpPr>
            <a:cxnSpLocks noChangeShapeType="1"/>
            <a:stCxn id="15" idx="2"/>
            <a:endCxn id="6" idx="0"/>
          </p:cNvCxnSpPr>
          <p:nvPr/>
        </p:nvCxnSpPr>
        <p:spPr bwMode="auto">
          <a:xfrm>
            <a:off x="5842000" y="3386177"/>
            <a:ext cx="0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26"/>
          <p:cNvCxnSpPr>
            <a:cxnSpLocks noChangeShapeType="1"/>
            <a:stCxn id="15" idx="3"/>
            <a:endCxn id="9" idx="1"/>
          </p:cNvCxnSpPr>
          <p:nvPr/>
        </p:nvCxnSpPr>
        <p:spPr bwMode="auto">
          <a:xfrm>
            <a:off x="6756400" y="2662277"/>
            <a:ext cx="990600" cy="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5943600" y="3360777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Yes 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6781800" y="2262227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No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30054" y="1127497"/>
            <a:ext cx="1518140" cy="4843370"/>
            <a:chOff x="234460" y="1468976"/>
            <a:chExt cx="1518140" cy="4843370"/>
          </a:xfrm>
        </p:grpSpPr>
        <p:sp>
          <p:nvSpPr>
            <p:cNvPr id="22" name="Text Box 72"/>
            <p:cNvSpPr txBox="1">
              <a:spLocks noChangeArrowheads="1"/>
            </p:cNvSpPr>
            <p:nvPr/>
          </p:nvSpPr>
          <p:spPr bwMode="auto">
            <a:xfrm>
              <a:off x="234460" y="1468976"/>
              <a:ext cx="1447800" cy="283624"/>
            </a:xfrm>
            <a:prstGeom prst="round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300" b="1" i="1" dirty="0"/>
                <a:t>Categorization</a:t>
              </a:r>
            </a:p>
          </p:txBody>
        </p:sp>
        <p:sp>
          <p:nvSpPr>
            <p:cNvPr id="23" name="Text Box 73"/>
            <p:cNvSpPr txBox="1">
              <a:spLocks noChangeArrowheads="1"/>
            </p:cNvSpPr>
            <p:nvPr/>
          </p:nvSpPr>
          <p:spPr bwMode="auto">
            <a:xfrm>
              <a:off x="304800" y="1993613"/>
              <a:ext cx="1302240" cy="323493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300" b="1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dirty="0"/>
                <a:t>Screening</a:t>
              </a:r>
            </a:p>
          </p:txBody>
        </p:sp>
        <p:sp>
          <p:nvSpPr>
            <p:cNvPr id="24" name="Text Box 74"/>
            <p:cNvSpPr txBox="1">
              <a:spLocks noChangeArrowheads="1"/>
            </p:cNvSpPr>
            <p:nvPr/>
          </p:nvSpPr>
          <p:spPr bwMode="auto">
            <a:xfrm>
              <a:off x="304800" y="2592388"/>
              <a:ext cx="1302240" cy="323493"/>
            </a:xfrm>
            <a:prstGeom prst="round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300"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Scoping</a:t>
              </a:r>
            </a:p>
          </p:txBody>
        </p:sp>
        <p:cxnSp>
          <p:nvCxnSpPr>
            <p:cNvPr id="25" name="AutoShape 75"/>
            <p:cNvCxnSpPr>
              <a:cxnSpLocks noChangeShapeType="1"/>
            </p:cNvCxnSpPr>
            <p:nvPr/>
          </p:nvCxnSpPr>
          <p:spPr bwMode="auto">
            <a:xfrm>
              <a:off x="958360" y="1707505"/>
              <a:ext cx="0" cy="28610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6" name="AutoShape 76"/>
            <p:cNvCxnSpPr>
              <a:cxnSpLocks noChangeShapeType="1"/>
            </p:cNvCxnSpPr>
            <p:nvPr/>
          </p:nvCxnSpPr>
          <p:spPr bwMode="auto">
            <a:xfrm>
              <a:off x="958360" y="2317105"/>
              <a:ext cx="0" cy="2752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" name="AutoShape 77"/>
            <p:cNvCxnSpPr>
              <a:cxnSpLocks noChangeShapeType="1"/>
            </p:cNvCxnSpPr>
            <p:nvPr/>
          </p:nvCxnSpPr>
          <p:spPr bwMode="auto">
            <a:xfrm>
              <a:off x="958360" y="2915880"/>
              <a:ext cx="0" cy="28452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8" name="Text Box 79"/>
            <p:cNvSpPr txBox="1">
              <a:spLocks noChangeArrowheads="1"/>
            </p:cNvSpPr>
            <p:nvPr/>
          </p:nvSpPr>
          <p:spPr bwMode="auto">
            <a:xfrm>
              <a:off x="234460" y="3200400"/>
              <a:ext cx="1372580" cy="699766"/>
            </a:xfrm>
            <a:prstGeom prst="round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1300" b="1" i="1" dirty="0"/>
                <a:t>Preparation of Draft EIA &amp; EMP Report</a:t>
              </a:r>
            </a:p>
          </p:txBody>
        </p:sp>
        <p:sp>
          <p:nvSpPr>
            <p:cNvPr id="29" name="Text Box 81"/>
            <p:cNvSpPr txBox="1">
              <a:spLocks noChangeArrowheads="1"/>
            </p:cNvSpPr>
            <p:nvPr/>
          </p:nvSpPr>
          <p:spPr bwMode="auto">
            <a:xfrm>
              <a:off x="304800" y="4127500"/>
              <a:ext cx="1302240" cy="544830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300" b="1" dirty="0"/>
                <a:t>Public Consultation</a:t>
              </a:r>
            </a:p>
          </p:txBody>
        </p:sp>
        <p:sp>
          <p:nvSpPr>
            <p:cNvPr id="30" name="Text Box 82"/>
            <p:cNvSpPr txBox="1">
              <a:spLocks noChangeArrowheads="1"/>
            </p:cNvSpPr>
            <p:nvPr/>
          </p:nvSpPr>
          <p:spPr bwMode="auto">
            <a:xfrm>
              <a:off x="304800" y="4889501"/>
              <a:ext cx="1302240" cy="323493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300" b="1"/>
                <a:t>Appraisal</a:t>
              </a:r>
            </a:p>
          </p:txBody>
        </p:sp>
        <p:sp>
          <p:nvSpPr>
            <p:cNvPr id="31" name="Text Box 83"/>
            <p:cNvSpPr txBox="1">
              <a:spLocks noChangeArrowheads="1"/>
            </p:cNvSpPr>
            <p:nvPr/>
          </p:nvSpPr>
          <p:spPr bwMode="auto">
            <a:xfrm>
              <a:off x="234460" y="5497513"/>
              <a:ext cx="1518140" cy="81483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300" b="1" i="1" dirty="0"/>
                <a:t>Post Environmental Clearance Monitoring</a:t>
              </a:r>
            </a:p>
          </p:txBody>
        </p:sp>
        <p:cxnSp>
          <p:nvCxnSpPr>
            <p:cNvPr id="32" name="AutoShape 84"/>
            <p:cNvCxnSpPr>
              <a:cxnSpLocks noChangeShapeType="1"/>
            </p:cNvCxnSpPr>
            <p:nvPr/>
          </p:nvCxnSpPr>
          <p:spPr bwMode="auto">
            <a:xfrm>
              <a:off x="958360" y="3833765"/>
              <a:ext cx="0" cy="29373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85"/>
            <p:cNvCxnSpPr>
              <a:cxnSpLocks noChangeShapeType="1"/>
            </p:cNvCxnSpPr>
            <p:nvPr/>
          </p:nvCxnSpPr>
          <p:spPr bwMode="auto">
            <a:xfrm>
              <a:off x="958360" y="4672330"/>
              <a:ext cx="0" cy="21717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" name="AutoShape 86"/>
            <p:cNvCxnSpPr>
              <a:cxnSpLocks noChangeShapeType="1"/>
            </p:cNvCxnSpPr>
            <p:nvPr/>
          </p:nvCxnSpPr>
          <p:spPr bwMode="auto">
            <a:xfrm>
              <a:off x="958360" y="5212993"/>
              <a:ext cx="0" cy="28452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949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91440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+mj-lt"/>
              </a:rPr>
              <a:t>Is the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Impact</a:t>
            </a:r>
            <a:r>
              <a:rPr lang="en-US" sz="3200" dirty="0"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3200" dirty="0">
                <a:latin typeface="+mj-lt"/>
              </a:rPr>
              <a:t>due to </a:t>
            </a:r>
          </a:p>
          <a:p>
            <a:pPr algn="ctr">
              <a:defRPr/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emissions from a moving car </a:t>
            </a:r>
          </a:p>
          <a:p>
            <a:pPr algn="ctr">
              <a:defRPr/>
            </a:pPr>
            <a:r>
              <a:rPr lang="en-US" sz="3200" dirty="0">
                <a:latin typeface="+mj-lt"/>
              </a:rPr>
              <a:t>equivalent to </a:t>
            </a:r>
          </a:p>
          <a:p>
            <a:pPr algn="ctr">
              <a:defRPr/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cutting of trees for making a road through Sanjay Gandhi National Park</a:t>
            </a:r>
          </a:p>
          <a:p>
            <a:pPr algn="ctr">
              <a:defRPr/>
            </a:pP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5265738"/>
            <a:ext cx="9144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Significance of Impacts</a:t>
            </a:r>
          </a:p>
        </p:txBody>
      </p:sp>
    </p:spTree>
    <p:extLst>
      <p:ext uri="{BB962C8B-B14F-4D97-AF65-F5344CB8AC3E}">
        <p14:creationId xmlns:p14="http://schemas.microsoft.com/office/powerpoint/2010/main" val="206757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3654" y="2113613"/>
            <a:ext cx="8634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3200" dirty="0" smtClean="0"/>
              <a:t>Conduct of Environmental Impact Assessment Studies and Preparation of Draft Report including Environmental Management Plan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0957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619" y="48533"/>
            <a:ext cx="8787581" cy="1095974"/>
          </a:xfrm>
        </p:spPr>
        <p:txBody>
          <a:bodyPr/>
          <a:lstStyle/>
          <a:p>
            <a:r>
              <a:rPr lang="en-US" dirty="0" smtClean="0"/>
              <a:t>Public Consultation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0086" y="2250908"/>
            <a:ext cx="6362114" cy="392129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Two modes of public consultation</a:t>
            </a:r>
          </a:p>
          <a:p>
            <a:pPr lvl="1">
              <a:spcBef>
                <a:spcPct val="50000"/>
              </a:spcBef>
            </a:pPr>
            <a:r>
              <a:rPr lang="en-US" altLang="en-US" sz="2200" dirty="0"/>
              <a:t>Public Hearing</a:t>
            </a:r>
          </a:p>
          <a:p>
            <a:pPr lvl="1">
              <a:spcBef>
                <a:spcPct val="50000"/>
              </a:spcBef>
            </a:pPr>
            <a:r>
              <a:rPr lang="en-US" altLang="en-US" sz="2200" dirty="0"/>
              <a:t>Obtain responses in writing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30054" y="1127497"/>
            <a:ext cx="1518140" cy="4843370"/>
            <a:chOff x="234460" y="1468976"/>
            <a:chExt cx="1518140" cy="4843370"/>
          </a:xfrm>
        </p:grpSpPr>
        <p:sp>
          <p:nvSpPr>
            <p:cNvPr id="5" name="Text Box 72"/>
            <p:cNvSpPr txBox="1">
              <a:spLocks noChangeArrowheads="1"/>
            </p:cNvSpPr>
            <p:nvPr/>
          </p:nvSpPr>
          <p:spPr bwMode="auto">
            <a:xfrm>
              <a:off x="234460" y="1468976"/>
              <a:ext cx="1447800" cy="283624"/>
            </a:xfrm>
            <a:prstGeom prst="round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300" b="1" i="1" dirty="0"/>
                <a:t>Categorization</a:t>
              </a:r>
            </a:p>
          </p:txBody>
        </p:sp>
        <p:sp>
          <p:nvSpPr>
            <p:cNvPr id="6" name="Text Box 73"/>
            <p:cNvSpPr txBox="1">
              <a:spLocks noChangeArrowheads="1"/>
            </p:cNvSpPr>
            <p:nvPr/>
          </p:nvSpPr>
          <p:spPr bwMode="auto">
            <a:xfrm>
              <a:off x="304800" y="1993613"/>
              <a:ext cx="1302240" cy="323493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300" b="1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dirty="0"/>
                <a:t>Screening</a:t>
              </a:r>
            </a:p>
          </p:txBody>
        </p:sp>
        <p:sp>
          <p:nvSpPr>
            <p:cNvPr id="7" name="Text Box 74"/>
            <p:cNvSpPr txBox="1">
              <a:spLocks noChangeArrowheads="1"/>
            </p:cNvSpPr>
            <p:nvPr/>
          </p:nvSpPr>
          <p:spPr bwMode="auto">
            <a:xfrm>
              <a:off x="304800" y="2592388"/>
              <a:ext cx="1302240" cy="323493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300" b="1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dirty="0"/>
                <a:t>Scoping</a:t>
              </a:r>
            </a:p>
          </p:txBody>
        </p:sp>
        <p:cxnSp>
          <p:nvCxnSpPr>
            <p:cNvPr id="8" name="AutoShape 75"/>
            <p:cNvCxnSpPr>
              <a:cxnSpLocks noChangeShapeType="1"/>
            </p:cNvCxnSpPr>
            <p:nvPr/>
          </p:nvCxnSpPr>
          <p:spPr bwMode="auto">
            <a:xfrm>
              <a:off x="958360" y="1707505"/>
              <a:ext cx="0" cy="28610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" name="AutoShape 76"/>
            <p:cNvCxnSpPr>
              <a:cxnSpLocks noChangeShapeType="1"/>
            </p:cNvCxnSpPr>
            <p:nvPr/>
          </p:nvCxnSpPr>
          <p:spPr bwMode="auto">
            <a:xfrm>
              <a:off x="958360" y="2317105"/>
              <a:ext cx="0" cy="2752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" name="AutoShape 77"/>
            <p:cNvCxnSpPr>
              <a:cxnSpLocks noChangeShapeType="1"/>
            </p:cNvCxnSpPr>
            <p:nvPr/>
          </p:nvCxnSpPr>
          <p:spPr bwMode="auto">
            <a:xfrm>
              <a:off x="958360" y="2915880"/>
              <a:ext cx="0" cy="28452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" name="Text Box 79"/>
            <p:cNvSpPr txBox="1">
              <a:spLocks noChangeArrowheads="1"/>
            </p:cNvSpPr>
            <p:nvPr/>
          </p:nvSpPr>
          <p:spPr bwMode="auto">
            <a:xfrm>
              <a:off x="234460" y="3200400"/>
              <a:ext cx="1372580" cy="699766"/>
            </a:xfrm>
            <a:prstGeom prst="round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1300" b="1" i="1" dirty="0"/>
                <a:t>Preparation of Draft EIA &amp; EMP Report</a:t>
              </a:r>
            </a:p>
          </p:txBody>
        </p:sp>
        <p:sp>
          <p:nvSpPr>
            <p:cNvPr id="12" name="Text Box 81"/>
            <p:cNvSpPr txBox="1">
              <a:spLocks noChangeArrowheads="1"/>
            </p:cNvSpPr>
            <p:nvPr/>
          </p:nvSpPr>
          <p:spPr bwMode="auto">
            <a:xfrm>
              <a:off x="304800" y="4127500"/>
              <a:ext cx="1302240" cy="544830"/>
            </a:xfrm>
            <a:prstGeom prst="round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3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/>
                <a:t>Public Consultation</a:t>
              </a:r>
            </a:p>
          </p:txBody>
        </p:sp>
        <p:sp>
          <p:nvSpPr>
            <p:cNvPr id="13" name="Text Box 82"/>
            <p:cNvSpPr txBox="1">
              <a:spLocks noChangeArrowheads="1"/>
            </p:cNvSpPr>
            <p:nvPr/>
          </p:nvSpPr>
          <p:spPr bwMode="auto">
            <a:xfrm>
              <a:off x="304800" y="4889501"/>
              <a:ext cx="1302240" cy="323493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300" b="1"/>
                <a:t>Appraisal</a:t>
              </a:r>
            </a:p>
          </p:txBody>
        </p:sp>
        <p:sp>
          <p:nvSpPr>
            <p:cNvPr id="14" name="Text Box 83"/>
            <p:cNvSpPr txBox="1">
              <a:spLocks noChangeArrowheads="1"/>
            </p:cNvSpPr>
            <p:nvPr/>
          </p:nvSpPr>
          <p:spPr bwMode="auto">
            <a:xfrm>
              <a:off x="234460" y="5497513"/>
              <a:ext cx="1518140" cy="81483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300" b="1" i="1" dirty="0"/>
                <a:t>Post Environmental Clearance Monitoring</a:t>
              </a:r>
            </a:p>
          </p:txBody>
        </p:sp>
        <p:cxnSp>
          <p:nvCxnSpPr>
            <p:cNvPr id="15" name="AutoShape 84"/>
            <p:cNvCxnSpPr>
              <a:cxnSpLocks noChangeShapeType="1"/>
            </p:cNvCxnSpPr>
            <p:nvPr/>
          </p:nvCxnSpPr>
          <p:spPr bwMode="auto">
            <a:xfrm>
              <a:off x="958360" y="3833765"/>
              <a:ext cx="0" cy="29373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85"/>
            <p:cNvCxnSpPr>
              <a:cxnSpLocks noChangeShapeType="1"/>
            </p:cNvCxnSpPr>
            <p:nvPr/>
          </p:nvCxnSpPr>
          <p:spPr bwMode="auto">
            <a:xfrm>
              <a:off x="958360" y="4672330"/>
              <a:ext cx="0" cy="21717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7" name="AutoShape 86"/>
            <p:cNvCxnSpPr>
              <a:cxnSpLocks noChangeShapeType="1"/>
            </p:cNvCxnSpPr>
            <p:nvPr/>
          </p:nvCxnSpPr>
          <p:spPr bwMode="auto">
            <a:xfrm>
              <a:off x="958360" y="5212993"/>
              <a:ext cx="0" cy="28452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701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0054" y="1127497"/>
            <a:ext cx="1518140" cy="4843370"/>
            <a:chOff x="234460" y="1468976"/>
            <a:chExt cx="1518140" cy="4843370"/>
          </a:xfrm>
        </p:grpSpPr>
        <p:sp>
          <p:nvSpPr>
            <p:cNvPr id="5" name="Text Box 72"/>
            <p:cNvSpPr txBox="1">
              <a:spLocks noChangeArrowheads="1"/>
            </p:cNvSpPr>
            <p:nvPr/>
          </p:nvSpPr>
          <p:spPr bwMode="auto">
            <a:xfrm>
              <a:off x="234460" y="1468976"/>
              <a:ext cx="1447800" cy="283624"/>
            </a:xfrm>
            <a:prstGeom prst="round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300" b="1" i="1" dirty="0"/>
                <a:t>Categorization</a:t>
              </a:r>
            </a:p>
          </p:txBody>
        </p:sp>
        <p:sp>
          <p:nvSpPr>
            <p:cNvPr id="6" name="Text Box 73"/>
            <p:cNvSpPr txBox="1">
              <a:spLocks noChangeArrowheads="1"/>
            </p:cNvSpPr>
            <p:nvPr/>
          </p:nvSpPr>
          <p:spPr bwMode="auto">
            <a:xfrm>
              <a:off x="304800" y="1993613"/>
              <a:ext cx="1302240" cy="323493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300" b="1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dirty="0"/>
                <a:t>Screening</a:t>
              </a:r>
            </a:p>
          </p:txBody>
        </p:sp>
        <p:sp>
          <p:nvSpPr>
            <p:cNvPr id="7" name="Text Box 74"/>
            <p:cNvSpPr txBox="1">
              <a:spLocks noChangeArrowheads="1"/>
            </p:cNvSpPr>
            <p:nvPr/>
          </p:nvSpPr>
          <p:spPr bwMode="auto">
            <a:xfrm>
              <a:off x="304800" y="2592388"/>
              <a:ext cx="1302240" cy="323493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300" b="1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dirty="0"/>
                <a:t>Scoping</a:t>
              </a:r>
            </a:p>
          </p:txBody>
        </p:sp>
        <p:cxnSp>
          <p:nvCxnSpPr>
            <p:cNvPr id="8" name="AutoShape 75"/>
            <p:cNvCxnSpPr>
              <a:cxnSpLocks noChangeShapeType="1"/>
            </p:cNvCxnSpPr>
            <p:nvPr/>
          </p:nvCxnSpPr>
          <p:spPr bwMode="auto">
            <a:xfrm>
              <a:off x="958360" y="1707505"/>
              <a:ext cx="0" cy="28610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" name="AutoShape 76"/>
            <p:cNvCxnSpPr>
              <a:cxnSpLocks noChangeShapeType="1"/>
            </p:cNvCxnSpPr>
            <p:nvPr/>
          </p:nvCxnSpPr>
          <p:spPr bwMode="auto">
            <a:xfrm>
              <a:off x="958360" y="2317105"/>
              <a:ext cx="0" cy="2752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" name="AutoShape 77"/>
            <p:cNvCxnSpPr>
              <a:cxnSpLocks noChangeShapeType="1"/>
            </p:cNvCxnSpPr>
            <p:nvPr/>
          </p:nvCxnSpPr>
          <p:spPr bwMode="auto">
            <a:xfrm>
              <a:off x="958360" y="2915880"/>
              <a:ext cx="0" cy="28452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" name="Text Box 79"/>
            <p:cNvSpPr txBox="1">
              <a:spLocks noChangeArrowheads="1"/>
            </p:cNvSpPr>
            <p:nvPr/>
          </p:nvSpPr>
          <p:spPr bwMode="auto">
            <a:xfrm>
              <a:off x="234460" y="3200400"/>
              <a:ext cx="1372580" cy="699766"/>
            </a:xfrm>
            <a:prstGeom prst="round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1300" b="1" i="1" dirty="0"/>
                <a:t>Preparation of Draft EIA &amp; EMP Report</a:t>
              </a:r>
            </a:p>
          </p:txBody>
        </p:sp>
        <p:sp>
          <p:nvSpPr>
            <p:cNvPr id="12" name="Text Box 81"/>
            <p:cNvSpPr txBox="1">
              <a:spLocks noChangeArrowheads="1"/>
            </p:cNvSpPr>
            <p:nvPr/>
          </p:nvSpPr>
          <p:spPr bwMode="auto">
            <a:xfrm>
              <a:off x="304800" y="4127500"/>
              <a:ext cx="1302240" cy="544830"/>
            </a:xfrm>
            <a:prstGeom prst="round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3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/>
                <a:t>Public Consultation</a:t>
              </a:r>
            </a:p>
          </p:txBody>
        </p:sp>
        <p:sp>
          <p:nvSpPr>
            <p:cNvPr id="13" name="Text Box 82"/>
            <p:cNvSpPr txBox="1">
              <a:spLocks noChangeArrowheads="1"/>
            </p:cNvSpPr>
            <p:nvPr/>
          </p:nvSpPr>
          <p:spPr bwMode="auto">
            <a:xfrm>
              <a:off x="304800" y="4889501"/>
              <a:ext cx="1302240" cy="323493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300" b="1"/>
                <a:t>Appraisal</a:t>
              </a:r>
            </a:p>
          </p:txBody>
        </p:sp>
        <p:sp>
          <p:nvSpPr>
            <p:cNvPr id="14" name="Text Box 83"/>
            <p:cNvSpPr txBox="1">
              <a:spLocks noChangeArrowheads="1"/>
            </p:cNvSpPr>
            <p:nvPr/>
          </p:nvSpPr>
          <p:spPr bwMode="auto">
            <a:xfrm>
              <a:off x="234460" y="5497513"/>
              <a:ext cx="1518140" cy="81483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300" b="1" i="1" dirty="0"/>
                <a:t>Post Environmental Clearance Monitoring</a:t>
              </a:r>
            </a:p>
          </p:txBody>
        </p:sp>
        <p:cxnSp>
          <p:nvCxnSpPr>
            <p:cNvPr id="15" name="AutoShape 84"/>
            <p:cNvCxnSpPr>
              <a:cxnSpLocks noChangeShapeType="1"/>
            </p:cNvCxnSpPr>
            <p:nvPr/>
          </p:nvCxnSpPr>
          <p:spPr bwMode="auto">
            <a:xfrm>
              <a:off x="958360" y="3833765"/>
              <a:ext cx="0" cy="29373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85"/>
            <p:cNvCxnSpPr>
              <a:cxnSpLocks noChangeShapeType="1"/>
            </p:cNvCxnSpPr>
            <p:nvPr/>
          </p:nvCxnSpPr>
          <p:spPr bwMode="auto">
            <a:xfrm>
              <a:off x="958360" y="4672330"/>
              <a:ext cx="0" cy="21717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7" name="AutoShape 86"/>
            <p:cNvCxnSpPr>
              <a:cxnSpLocks noChangeShapeType="1"/>
            </p:cNvCxnSpPr>
            <p:nvPr/>
          </p:nvCxnSpPr>
          <p:spPr bwMode="auto">
            <a:xfrm>
              <a:off x="958360" y="5212993"/>
              <a:ext cx="0" cy="28452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226167" y="460772"/>
            <a:ext cx="2311400" cy="480131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400" b="1" dirty="0"/>
              <a:t>Request by applicant to Member Secretary SPCB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740767" y="460772"/>
            <a:ext cx="3733800" cy="162242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Submission </a:t>
            </a:r>
            <a:r>
              <a:rPr lang="en-US" altLang="en-US" sz="1400"/>
              <a:t> of 1 hard &amp; 1 soft copy of draft EIA report and summary of EIA report to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1400"/>
              <a:t> </a:t>
            </a:r>
            <a:r>
              <a:rPr lang="en-US" altLang="en-US" sz="1200"/>
              <a:t>MoEF,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1200"/>
              <a:t> District Magistrate,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1200"/>
              <a:t> Zilla Parishad or Municipal Corporation,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1200"/>
              <a:t> District Industries Centre &amp;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1200"/>
              <a:t> Regional office of MoEF.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121767" y="2745185"/>
            <a:ext cx="3200400" cy="30777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Publicize at local and state level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578967" y="4999435"/>
            <a:ext cx="2209800" cy="30777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Public Hearing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149967" y="1281385"/>
            <a:ext cx="259080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 dirty="0"/>
              <a:t>Letter of request accompanied by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 dirty="0"/>
              <a:t>10 hard and 10 soft copies of draft EIA report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 dirty="0"/>
              <a:t>Summary of EIA in English &amp; local language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121767" y="3126184"/>
            <a:ext cx="3048000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/>
              <a:t>Display summary of draft EIA report on MoEF website. Full draft EIA available at Ministry at Delhi. Invitation for comments till Public Hearing is over.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/>
              <a:t>SPCB – within state &amp; summary available in Public libraries / Panchayats / Selected offices for inspection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7578967" y="5466159"/>
            <a:ext cx="3200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200"/>
              <a:t>Public Hearing supervised &amp; presided by District Magistrate or his/her representative.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200"/>
              <a:t>Video film made of entire proceedings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1200"/>
              <a:t>Attendance of all present is noted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226167" y="2745185"/>
            <a:ext cx="2362200" cy="30777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/>
              <a:t>Publicize at local level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4149967" y="3126185"/>
            <a:ext cx="2514600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dirty="0"/>
              <a:t>The following will publicize within their jurisdictions -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1200" dirty="0"/>
              <a:t>District Magistrate,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1200" dirty="0"/>
              <a:t> </a:t>
            </a:r>
            <a:r>
              <a:rPr lang="en-US" altLang="en-US" sz="1200" dirty="0" err="1"/>
              <a:t>Zilla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Parishad</a:t>
            </a:r>
            <a:r>
              <a:rPr lang="en-US" altLang="en-US" sz="1200" dirty="0"/>
              <a:t> or Municipal Corporation,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1200" dirty="0"/>
              <a:t> District Industries Centre &amp;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1200" dirty="0"/>
              <a:t> Regional office of </a:t>
            </a:r>
            <a:r>
              <a:rPr lang="en-US" altLang="en-US" sz="1200" dirty="0" err="1"/>
              <a:t>MoEF</a:t>
            </a:r>
            <a:endParaRPr lang="en-US" altLang="en-US" sz="1200" dirty="0"/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4073767" y="2632471"/>
            <a:ext cx="6477000" cy="19812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4073767" y="346471"/>
            <a:ext cx="6477000" cy="1905000"/>
          </a:xfrm>
          <a:prstGeom prst="rect">
            <a:avLst/>
          </a:prstGeom>
          <a:noFill/>
          <a:ln w="2857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49"/>
          <p:cNvSpPr txBox="1">
            <a:spLocks noChangeArrowheads="1"/>
          </p:cNvSpPr>
          <p:nvPr/>
        </p:nvSpPr>
        <p:spPr bwMode="auto">
          <a:xfrm>
            <a:off x="4454767" y="4994672"/>
            <a:ext cx="2590800" cy="30777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Notice of Public Hearing</a:t>
            </a:r>
          </a:p>
        </p:txBody>
      </p:sp>
      <p:cxnSp>
        <p:nvCxnSpPr>
          <p:cNvPr id="32" name="AutoShape 50"/>
          <p:cNvCxnSpPr>
            <a:cxnSpLocks noChangeShapeType="1"/>
            <a:stCxn id="30" idx="2"/>
            <a:endCxn id="29" idx="0"/>
          </p:cNvCxnSpPr>
          <p:nvPr/>
        </p:nvCxnSpPr>
        <p:spPr bwMode="auto">
          <a:xfrm>
            <a:off x="7312267" y="2265760"/>
            <a:ext cx="0" cy="352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52"/>
          <p:cNvCxnSpPr>
            <a:cxnSpLocks noChangeShapeType="1"/>
            <a:stCxn id="29" idx="1"/>
            <a:endCxn id="31" idx="1"/>
          </p:cNvCxnSpPr>
          <p:nvPr/>
        </p:nvCxnSpPr>
        <p:spPr bwMode="auto">
          <a:xfrm rot="10800000" flipH="1" flipV="1">
            <a:off x="4073767" y="3623071"/>
            <a:ext cx="381000" cy="1525489"/>
          </a:xfrm>
          <a:prstGeom prst="bentConnector3">
            <a:avLst>
              <a:gd name="adj1" fmla="val -6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53"/>
          <p:cNvCxnSpPr>
            <a:cxnSpLocks noChangeShapeType="1"/>
            <a:stCxn id="31" idx="3"/>
            <a:endCxn id="21" idx="1"/>
          </p:cNvCxnSpPr>
          <p:nvPr/>
        </p:nvCxnSpPr>
        <p:spPr bwMode="auto">
          <a:xfrm>
            <a:off x="7045567" y="5148561"/>
            <a:ext cx="533400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 Box 54"/>
          <p:cNvSpPr txBox="1">
            <a:spLocks noChangeArrowheads="1"/>
          </p:cNvSpPr>
          <p:nvPr/>
        </p:nvSpPr>
        <p:spPr bwMode="auto">
          <a:xfrm>
            <a:off x="4440481" y="5375671"/>
            <a:ext cx="29098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/>
              <a:t>Notice period min. 30 days</a:t>
            </a:r>
          </a:p>
          <a:p>
            <a:pPr>
              <a:spcBef>
                <a:spcPct val="50000"/>
              </a:spcBef>
            </a:pPr>
            <a:r>
              <a:rPr lang="en-US" altLang="en-US" sz="1200" dirty="0"/>
              <a:t>Advertise venue &amp; offices where information on project available in National and Regional vernacular daily</a:t>
            </a:r>
          </a:p>
        </p:txBody>
      </p:sp>
    </p:spTree>
    <p:extLst>
      <p:ext uri="{BB962C8B-B14F-4D97-AF65-F5344CB8AC3E}">
        <p14:creationId xmlns:p14="http://schemas.microsoft.com/office/powerpoint/2010/main" val="26543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182" y="8173"/>
            <a:ext cx="3244646" cy="10959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Public Hearing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28529" y="316105"/>
            <a:ext cx="3962400" cy="5078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500" b="1"/>
              <a:t>Applicant’s representative gives presentation on project &amp; EIA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28529" y="1191037"/>
            <a:ext cx="3962400" cy="5078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500" b="1"/>
              <a:t>Clarifications &amp; information taken from Applicant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628529" y="2077301"/>
            <a:ext cx="3962400" cy="71558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500" b="1" dirty="0"/>
              <a:t>Summary of Public Hearing reflecting views &amp; concerns to be recorded by representative of SPCB / UTPCC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628529" y="3169501"/>
            <a:ext cx="3962400" cy="5078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500" b="1"/>
              <a:t>Summary of Public Hearing to be read at the end of proceeding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628529" y="4083901"/>
            <a:ext cx="3962400" cy="5078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500" b="1"/>
              <a:t>Proceeding signed by District Magistrate or Representative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28529" y="4960200"/>
            <a:ext cx="3962400" cy="30008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500" b="1"/>
              <a:t>Proceeding forwarded to SPCB / UTPCC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628529" y="5656792"/>
            <a:ext cx="3962400" cy="71558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500" b="1" dirty="0"/>
              <a:t>Public Hearing proceedings sent to Regulatory Authority within 8 days of its completion 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743329" y="3088537"/>
            <a:ext cx="2819404" cy="21390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 dirty="0"/>
              <a:t>Proceedings shall be displayed at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 b="1" dirty="0"/>
              <a:t>- Panchayat office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 b="1" dirty="0"/>
              <a:t>- </a:t>
            </a:r>
            <a:r>
              <a:rPr lang="en-US" altLang="en-US" sz="1400" b="1" dirty="0" err="1"/>
              <a:t>Zilla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Parishad</a:t>
            </a:r>
            <a:endParaRPr lang="en-US" altLang="en-US" sz="14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400" b="1" dirty="0"/>
              <a:t>- District Magistrate’s office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 b="1" dirty="0"/>
              <a:t>- SPCB/UTPCC office and website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 b="1" dirty="0"/>
              <a:t>Comments may be sent directly to regulatory authority or applicant</a:t>
            </a:r>
          </a:p>
        </p:txBody>
      </p:sp>
      <p:cxnSp>
        <p:nvCxnSpPr>
          <p:cNvPr id="12" name="AutoShape 14"/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6609729" y="5260283"/>
            <a:ext cx="0" cy="3965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5"/>
          <p:cNvCxnSpPr>
            <a:cxnSpLocks noChangeShapeType="1"/>
            <a:stCxn id="6" idx="2"/>
            <a:endCxn id="7" idx="0"/>
          </p:cNvCxnSpPr>
          <p:nvPr/>
        </p:nvCxnSpPr>
        <p:spPr bwMode="auto">
          <a:xfrm>
            <a:off x="6609729" y="2792882"/>
            <a:ext cx="0" cy="3766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6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6609729" y="3677332"/>
            <a:ext cx="0" cy="4065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7"/>
          <p:cNvCxnSpPr>
            <a:cxnSpLocks noChangeShapeType="1"/>
            <a:stCxn id="8" idx="2"/>
            <a:endCxn id="9" idx="0"/>
          </p:cNvCxnSpPr>
          <p:nvPr/>
        </p:nvCxnSpPr>
        <p:spPr bwMode="auto">
          <a:xfrm>
            <a:off x="6609729" y="4591732"/>
            <a:ext cx="0" cy="3684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9"/>
          <p:cNvCxnSpPr>
            <a:cxnSpLocks noChangeShapeType="1"/>
            <a:stCxn id="4" idx="2"/>
            <a:endCxn id="5" idx="0"/>
          </p:cNvCxnSpPr>
          <p:nvPr/>
        </p:nvCxnSpPr>
        <p:spPr bwMode="auto">
          <a:xfrm>
            <a:off x="6609729" y="823936"/>
            <a:ext cx="0" cy="3671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20"/>
          <p:cNvCxnSpPr>
            <a:cxnSpLocks noChangeShapeType="1"/>
            <a:stCxn id="5" idx="2"/>
            <a:endCxn id="6" idx="0"/>
          </p:cNvCxnSpPr>
          <p:nvPr/>
        </p:nvCxnSpPr>
        <p:spPr bwMode="auto">
          <a:xfrm>
            <a:off x="6609729" y="1698868"/>
            <a:ext cx="0" cy="3784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Group 17"/>
          <p:cNvGrpSpPr/>
          <p:nvPr/>
        </p:nvGrpSpPr>
        <p:grpSpPr>
          <a:xfrm>
            <a:off x="1530054" y="1127497"/>
            <a:ext cx="1518140" cy="4843370"/>
            <a:chOff x="234460" y="1468976"/>
            <a:chExt cx="1518140" cy="4843370"/>
          </a:xfrm>
        </p:grpSpPr>
        <p:sp>
          <p:nvSpPr>
            <p:cNvPr id="19" name="Text Box 72"/>
            <p:cNvSpPr txBox="1">
              <a:spLocks noChangeArrowheads="1"/>
            </p:cNvSpPr>
            <p:nvPr/>
          </p:nvSpPr>
          <p:spPr bwMode="auto">
            <a:xfrm>
              <a:off x="234460" y="1468976"/>
              <a:ext cx="1447800" cy="283624"/>
            </a:xfrm>
            <a:prstGeom prst="round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300" b="1" i="1" dirty="0"/>
                <a:t>Categorization</a:t>
              </a:r>
            </a:p>
          </p:txBody>
        </p:sp>
        <p:sp>
          <p:nvSpPr>
            <p:cNvPr id="20" name="Text Box 73"/>
            <p:cNvSpPr txBox="1">
              <a:spLocks noChangeArrowheads="1"/>
            </p:cNvSpPr>
            <p:nvPr/>
          </p:nvSpPr>
          <p:spPr bwMode="auto">
            <a:xfrm>
              <a:off x="304800" y="1993613"/>
              <a:ext cx="1302240" cy="323493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300" b="1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dirty="0"/>
                <a:t>Screening</a:t>
              </a:r>
            </a:p>
          </p:txBody>
        </p:sp>
        <p:sp>
          <p:nvSpPr>
            <p:cNvPr id="21" name="Text Box 74"/>
            <p:cNvSpPr txBox="1">
              <a:spLocks noChangeArrowheads="1"/>
            </p:cNvSpPr>
            <p:nvPr/>
          </p:nvSpPr>
          <p:spPr bwMode="auto">
            <a:xfrm>
              <a:off x="304800" y="2592388"/>
              <a:ext cx="1302240" cy="323493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300" b="1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dirty="0"/>
                <a:t>Scoping</a:t>
              </a:r>
            </a:p>
          </p:txBody>
        </p:sp>
        <p:cxnSp>
          <p:nvCxnSpPr>
            <p:cNvPr id="22" name="AutoShape 75"/>
            <p:cNvCxnSpPr>
              <a:cxnSpLocks noChangeShapeType="1"/>
            </p:cNvCxnSpPr>
            <p:nvPr/>
          </p:nvCxnSpPr>
          <p:spPr bwMode="auto">
            <a:xfrm>
              <a:off x="958360" y="1707505"/>
              <a:ext cx="0" cy="28610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76"/>
            <p:cNvCxnSpPr>
              <a:cxnSpLocks noChangeShapeType="1"/>
            </p:cNvCxnSpPr>
            <p:nvPr/>
          </p:nvCxnSpPr>
          <p:spPr bwMode="auto">
            <a:xfrm>
              <a:off x="958360" y="2317105"/>
              <a:ext cx="0" cy="2752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" name="AutoShape 77"/>
            <p:cNvCxnSpPr>
              <a:cxnSpLocks noChangeShapeType="1"/>
            </p:cNvCxnSpPr>
            <p:nvPr/>
          </p:nvCxnSpPr>
          <p:spPr bwMode="auto">
            <a:xfrm>
              <a:off x="958360" y="2915880"/>
              <a:ext cx="0" cy="28452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5" name="Text Box 79"/>
            <p:cNvSpPr txBox="1">
              <a:spLocks noChangeArrowheads="1"/>
            </p:cNvSpPr>
            <p:nvPr/>
          </p:nvSpPr>
          <p:spPr bwMode="auto">
            <a:xfrm>
              <a:off x="234460" y="3200400"/>
              <a:ext cx="1372580" cy="699766"/>
            </a:xfrm>
            <a:prstGeom prst="round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1300" b="1" i="1" dirty="0"/>
                <a:t>Preparation of Draft EIA &amp; EMP Report</a:t>
              </a:r>
            </a:p>
          </p:txBody>
        </p:sp>
        <p:sp>
          <p:nvSpPr>
            <p:cNvPr id="26" name="Text Box 81"/>
            <p:cNvSpPr txBox="1">
              <a:spLocks noChangeArrowheads="1"/>
            </p:cNvSpPr>
            <p:nvPr/>
          </p:nvSpPr>
          <p:spPr bwMode="auto">
            <a:xfrm>
              <a:off x="304800" y="4127500"/>
              <a:ext cx="1302240" cy="544830"/>
            </a:xfrm>
            <a:prstGeom prst="round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3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/>
                <a:t>Public Consultation</a:t>
              </a:r>
            </a:p>
          </p:txBody>
        </p:sp>
        <p:sp>
          <p:nvSpPr>
            <p:cNvPr id="27" name="Text Box 82"/>
            <p:cNvSpPr txBox="1">
              <a:spLocks noChangeArrowheads="1"/>
            </p:cNvSpPr>
            <p:nvPr/>
          </p:nvSpPr>
          <p:spPr bwMode="auto">
            <a:xfrm>
              <a:off x="304800" y="4889501"/>
              <a:ext cx="1302240" cy="323493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300" b="1"/>
                <a:t>Appraisal</a:t>
              </a:r>
            </a:p>
          </p:txBody>
        </p:sp>
        <p:sp>
          <p:nvSpPr>
            <p:cNvPr id="28" name="Text Box 83"/>
            <p:cNvSpPr txBox="1">
              <a:spLocks noChangeArrowheads="1"/>
            </p:cNvSpPr>
            <p:nvPr/>
          </p:nvSpPr>
          <p:spPr bwMode="auto">
            <a:xfrm>
              <a:off x="234460" y="5497513"/>
              <a:ext cx="1518140" cy="81483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300" b="1" i="1" dirty="0"/>
                <a:t>Post Environmental Clearance Monitoring</a:t>
              </a:r>
            </a:p>
          </p:txBody>
        </p:sp>
        <p:cxnSp>
          <p:nvCxnSpPr>
            <p:cNvPr id="29" name="AutoShape 84"/>
            <p:cNvCxnSpPr>
              <a:cxnSpLocks noChangeShapeType="1"/>
            </p:cNvCxnSpPr>
            <p:nvPr/>
          </p:nvCxnSpPr>
          <p:spPr bwMode="auto">
            <a:xfrm>
              <a:off x="958360" y="3833765"/>
              <a:ext cx="0" cy="29373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0" name="AutoShape 85"/>
            <p:cNvCxnSpPr>
              <a:cxnSpLocks noChangeShapeType="1"/>
            </p:cNvCxnSpPr>
            <p:nvPr/>
          </p:nvCxnSpPr>
          <p:spPr bwMode="auto">
            <a:xfrm>
              <a:off x="958360" y="4672330"/>
              <a:ext cx="0" cy="21717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" name="AutoShape 86"/>
            <p:cNvCxnSpPr>
              <a:cxnSpLocks noChangeShapeType="1"/>
            </p:cNvCxnSpPr>
            <p:nvPr/>
          </p:nvCxnSpPr>
          <p:spPr bwMode="auto">
            <a:xfrm>
              <a:off x="958360" y="5212993"/>
              <a:ext cx="0" cy="28452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666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775200" y="-762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APPRAISAL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654800" y="381001"/>
            <a:ext cx="3733800" cy="1306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400" b="1"/>
              <a:t>Application with following documents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1300" b="1"/>
              <a:t>20 hard &amp; 1 soft copy of final EIA report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1300" b="1"/>
              <a:t>Video/CD of Public Hearing proceedings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1300" b="1"/>
              <a:t>Final Layout Plan 20 copies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1300" b="1"/>
              <a:t>Project feasibility report 1 copy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200400" y="1981201"/>
            <a:ext cx="57912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Scrutiny by regulatory authority in 30 days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200400" y="2514601"/>
            <a:ext cx="57912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Application &amp; all documents sent to EAC/SEAC for Appraisal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200400" y="3048000"/>
            <a:ext cx="5791200" cy="527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Invitation to applicant for proceedings for appraisal (notice of 15 days given)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200400" y="3800476"/>
            <a:ext cx="57912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EAC/SEAC recommendations to regulatory authority in 60 days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727200" y="6100764"/>
            <a:ext cx="3860800" cy="739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Regulatory authority considers recommendations &amp; conveys its decision to applicant in 45 days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502400" y="6330950"/>
            <a:ext cx="3860800" cy="527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Decision conveyed by regulatory authority to applicant in 30 days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502400" y="5584825"/>
            <a:ext cx="3860800" cy="527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EAC furnishes its views to regulatory authority in 60 days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502400" y="4610101"/>
            <a:ext cx="3860800" cy="739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Regulatory authority request EAC to reconsider recommendations in 45 days of receipt of documents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8458200" y="4114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 dirty="0"/>
              <a:t>If recommendations rejected by regulatory authority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524000" y="5486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/>
              <a:t>If recommendations accepted by regulatory authority</a:t>
            </a:r>
          </a:p>
        </p:txBody>
      </p:sp>
      <p:cxnSp>
        <p:nvCxnSpPr>
          <p:cNvPr id="16402" name="AutoShape 18"/>
          <p:cNvCxnSpPr>
            <a:cxnSpLocks noChangeShapeType="1"/>
            <a:stCxn id="16392" idx="2"/>
            <a:endCxn id="16393" idx="0"/>
          </p:cNvCxnSpPr>
          <p:nvPr/>
        </p:nvCxnSpPr>
        <p:spPr bwMode="auto">
          <a:xfrm>
            <a:off x="6096000" y="2828926"/>
            <a:ext cx="0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3" name="AutoShape 19"/>
          <p:cNvCxnSpPr>
            <a:cxnSpLocks noChangeShapeType="1"/>
            <a:stCxn id="16391" idx="2"/>
            <a:endCxn id="16392" idx="0"/>
          </p:cNvCxnSpPr>
          <p:nvPr/>
        </p:nvCxnSpPr>
        <p:spPr bwMode="auto">
          <a:xfrm>
            <a:off x="6096000" y="2295526"/>
            <a:ext cx="0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4" name="AutoShape 20"/>
          <p:cNvCxnSpPr>
            <a:cxnSpLocks noChangeShapeType="1"/>
            <a:stCxn id="16393" idx="2"/>
            <a:endCxn id="16394" idx="0"/>
          </p:cNvCxnSpPr>
          <p:nvPr/>
        </p:nvCxnSpPr>
        <p:spPr bwMode="auto">
          <a:xfrm>
            <a:off x="6096000" y="3575051"/>
            <a:ext cx="0" cy="225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5" name="AutoShape 21"/>
          <p:cNvCxnSpPr>
            <a:cxnSpLocks noChangeShapeType="1"/>
            <a:stCxn id="16394" idx="2"/>
            <a:endCxn id="16395" idx="0"/>
          </p:cNvCxnSpPr>
          <p:nvPr/>
        </p:nvCxnSpPr>
        <p:spPr bwMode="auto">
          <a:xfrm rot="5400000">
            <a:off x="3883819" y="3888582"/>
            <a:ext cx="1985963" cy="2438400"/>
          </a:xfrm>
          <a:prstGeom prst="bentConnector3">
            <a:avLst>
              <a:gd name="adj1" fmla="val 1254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6" name="AutoShape 22"/>
          <p:cNvCxnSpPr>
            <a:cxnSpLocks noChangeShapeType="1"/>
            <a:stCxn id="16394" idx="2"/>
            <a:endCxn id="16398" idx="0"/>
          </p:cNvCxnSpPr>
          <p:nvPr/>
        </p:nvCxnSpPr>
        <p:spPr bwMode="auto">
          <a:xfrm rot="16200000" flipH="1">
            <a:off x="7016750" y="3194050"/>
            <a:ext cx="495300" cy="2336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7" name="AutoShape 23"/>
          <p:cNvCxnSpPr>
            <a:cxnSpLocks noChangeShapeType="1"/>
            <a:stCxn id="16398" idx="2"/>
            <a:endCxn id="16397" idx="0"/>
          </p:cNvCxnSpPr>
          <p:nvPr/>
        </p:nvCxnSpPr>
        <p:spPr bwMode="auto">
          <a:xfrm>
            <a:off x="8432800" y="5349875"/>
            <a:ext cx="0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8" name="AutoShape 24"/>
          <p:cNvCxnSpPr>
            <a:cxnSpLocks noChangeShapeType="1"/>
            <a:stCxn id="16397" idx="2"/>
            <a:endCxn id="16396" idx="0"/>
          </p:cNvCxnSpPr>
          <p:nvPr/>
        </p:nvCxnSpPr>
        <p:spPr bwMode="auto">
          <a:xfrm>
            <a:off x="8432800" y="6111876"/>
            <a:ext cx="0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1600200" y="990601"/>
            <a:ext cx="2362200" cy="6778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400" b="1"/>
              <a:t>Public consultation not mandatory – Form I &amp; Pre-feasibility report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1600200" y="381001"/>
            <a:ext cx="2362200" cy="43704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400" b="1"/>
              <a:t>Item 8 of schedule - Form I + Form IA + Conceptual plan</a:t>
            </a: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4114800" y="304800"/>
            <a:ext cx="6413500" cy="14478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4216400" y="990601"/>
            <a:ext cx="2362200" cy="4801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400" b="1"/>
              <a:t>Public hearing proceedings &amp; public responses</a:t>
            </a: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4216400" y="381001"/>
            <a:ext cx="2362200" cy="441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400" b="1"/>
              <a:t>Form I + Form IA + Conceptual plan</a:t>
            </a:r>
          </a:p>
        </p:txBody>
      </p:sp>
      <p:cxnSp>
        <p:nvCxnSpPr>
          <p:cNvPr id="16418" name="AutoShape 34"/>
          <p:cNvCxnSpPr>
            <a:cxnSpLocks noChangeShapeType="1"/>
          </p:cNvCxnSpPr>
          <p:nvPr/>
        </p:nvCxnSpPr>
        <p:spPr bwMode="auto">
          <a:xfrm>
            <a:off x="6096000" y="1762126"/>
            <a:ext cx="0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9" name="AutoShape 35"/>
          <p:cNvCxnSpPr>
            <a:cxnSpLocks noChangeShapeType="1"/>
            <a:stCxn id="16409" idx="2"/>
            <a:endCxn id="16391" idx="1"/>
          </p:cNvCxnSpPr>
          <p:nvPr/>
        </p:nvCxnSpPr>
        <p:spPr bwMode="auto">
          <a:xfrm rot="16200000" flipH="1">
            <a:off x="2755900" y="1693863"/>
            <a:ext cx="469900" cy="4191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03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8686" y="377371"/>
            <a:ext cx="6574972" cy="6306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5853" y="70336"/>
            <a:ext cx="544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Environmental Clearance</a:t>
            </a:r>
          </a:p>
        </p:txBody>
      </p:sp>
    </p:spTree>
    <p:extLst>
      <p:ext uri="{BB962C8B-B14F-4D97-AF65-F5344CB8AC3E}">
        <p14:creationId xmlns:p14="http://schemas.microsoft.com/office/powerpoint/2010/main" val="38194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5784" y="106066"/>
            <a:ext cx="7362480" cy="675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 Environmental Clearance monitoring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91544" y="1779361"/>
            <a:ext cx="6081486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EC terms &amp; conditions stipulated in the Appraisal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91544" y="2827109"/>
            <a:ext cx="6081486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Half yearly compliance reports for above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91544" y="3594551"/>
            <a:ext cx="6081486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Compliance reports made public documents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091544" y="4526417"/>
            <a:ext cx="6081486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Copies of these documents given to any person on application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Latest report displayed on website of regulatory authority</a:t>
            </a:r>
          </a:p>
        </p:txBody>
      </p:sp>
      <p:cxnSp>
        <p:nvCxnSpPr>
          <p:cNvPr id="8" name="AutoShape 10"/>
          <p:cNvCxnSpPr>
            <a:cxnSpLocks noChangeShapeType="1"/>
            <a:stCxn id="4" idx="2"/>
            <a:endCxn id="5" idx="0"/>
          </p:cNvCxnSpPr>
          <p:nvPr/>
        </p:nvCxnSpPr>
        <p:spPr bwMode="auto">
          <a:xfrm>
            <a:off x="6132287" y="2179471"/>
            <a:ext cx="0" cy="6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11"/>
          <p:cNvCxnSpPr>
            <a:cxnSpLocks noChangeShapeType="1"/>
            <a:stCxn id="5" idx="2"/>
            <a:endCxn id="6" idx="0"/>
          </p:cNvCxnSpPr>
          <p:nvPr/>
        </p:nvCxnSpPr>
        <p:spPr bwMode="auto">
          <a:xfrm>
            <a:off x="6132287" y="3227219"/>
            <a:ext cx="0" cy="3673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81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EC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Types of conditions:</a:t>
            </a:r>
          </a:p>
          <a:p>
            <a:pPr lvl="1"/>
            <a:r>
              <a:rPr lang="en-US" dirty="0" smtClean="0"/>
              <a:t>Limits on use of natural resource</a:t>
            </a:r>
          </a:p>
          <a:p>
            <a:pPr lvl="1"/>
            <a:r>
              <a:rPr lang="en-US" dirty="0" smtClean="0"/>
              <a:t>Pollution prevention and management</a:t>
            </a:r>
          </a:p>
          <a:p>
            <a:pPr lvl="1"/>
            <a:r>
              <a:rPr lang="en-US" dirty="0" smtClean="0"/>
              <a:t>Obtaining permits from other regulatory agencies</a:t>
            </a:r>
          </a:p>
          <a:p>
            <a:pPr lvl="1"/>
            <a:r>
              <a:rPr lang="en-US" dirty="0" smtClean="0"/>
              <a:t>Creation of infrastructure</a:t>
            </a:r>
          </a:p>
          <a:p>
            <a:pPr lvl="1"/>
            <a:r>
              <a:rPr lang="en-US" dirty="0" smtClean="0"/>
              <a:t>Defining manpower requirements</a:t>
            </a:r>
          </a:p>
          <a:p>
            <a:pPr lvl="1"/>
            <a:r>
              <a:rPr lang="en-US" dirty="0" smtClean="0"/>
              <a:t>Monitoring and reporting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>
                <a:solidFill>
                  <a:schemeClr val="accent5"/>
                </a:solidFill>
              </a:rPr>
              <a:t>CAPEX</a:t>
            </a:r>
            <a:r>
              <a:rPr lang="en-US" dirty="0" smtClean="0"/>
              <a:t> for the measures to be identified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83" t="11555" r="7939"/>
          <a:stretch/>
        </p:blipFill>
        <p:spPr>
          <a:xfrm>
            <a:off x="1664675" y="256153"/>
            <a:ext cx="6485208" cy="66018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4332" y="683652"/>
            <a:ext cx="5458771" cy="777602"/>
          </a:xfrm>
          <a:prstGeom prst="rect">
            <a:avLst/>
          </a:prstGeom>
          <a:solidFill>
            <a:srgbClr val="D34817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51410" y="898546"/>
            <a:ext cx="129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Permit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4332" y="4896282"/>
            <a:ext cx="5458771" cy="1152825"/>
          </a:xfrm>
          <a:prstGeom prst="rect">
            <a:avLst/>
          </a:prstGeom>
          <a:solidFill>
            <a:srgbClr val="D34817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51410" y="5172446"/>
            <a:ext cx="1294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Infra creation</a:t>
            </a:r>
          </a:p>
        </p:txBody>
      </p:sp>
    </p:spTree>
    <p:extLst>
      <p:ext uri="{BB962C8B-B14F-4D97-AF65-F5344CB8AC3E}">
        <p14:creationId xmlns:p14="http://schemas.microsoft.com/office/powerpoint/2010/main" val="13549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Nature – reversible, </a:t>
            </a:r>
            <a:r>
              <a:rPr lang="en-US" altLang="en-US" dirty="0" smtClean="0"/>
              <a:t>irreversible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Duration </a:t>
            </a:r>
            <a:r>
              <a:rPr lang="en-US" altLang="en-US" dirty="0"/>
              <a:t>– long term, short </a:t>
            </a:r>
            <a:r>
              <a:rPr lang="en-US" altLang="en-US" dirty="0" smtClean="0"/>
              <a:t>term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Extent – local, </a:t>
            </a:r>
            <a:r>
              <a:rPr lang="en-US" altLang="en-US" dirty="0" smtClean="0"/>
              <a:t>regional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Order – direct, indirect</a:t>
            </a:r>
          </a:p>
          <a:p>
            <a:endParaRPr lang="en-IN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Impact Classification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56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998" t="15432" r="22754" b="6491"/>
          <a:stretch/>
        </p:blipFill>
        <p:spPr>
          <a:xfrm>
            <a:off x="1720949" y="295421"/>
            <a:ext cx="6934957" cy="64430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59041" y="957328"/>
            <a:ext cx="6070671" cy="407239"/>
          </a:xfrm>
          <a:prstGeom prst="rect">
            <a:avLst/>
          </a:prstGeom>
          <a:solidFill>
            <a:srgbClr val="D34817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55905" y="957328"/>
            <a:ext cx="1294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Natural Resource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9041" y="4677870"/>
            <a:ext cx="6070671" cy="646331"/>
          </a:xfrm>
          <a:prstGeom prst="rect">
            <a:avLst/>
          </a:prstGeom>
          <a:solidFill>
            <a:srgbClr val="D34817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55905" y="4677870"/>
            <a:ext cx="1829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Pollution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41858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632" y="0"/>
            <a:ext cx="8905568" cy="109597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Validity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Environmental Clearance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632" y="1336431"/>
            <a:ext cx="8905568" cy="5050302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The </a:t>
            </a:r>
            <a:r>
              <a:rPr lang="en-US" altLang="en-US" dirty="0">
                <a:solidFill>
                  <a:schemeClr val="accent5"/>
                </a:solidFill>
              </a:rPr>
              <a:t>period from </a:t>
            </a:r>
            <a:r>
              <a:rPr lang="en-US" altLang="en-US" dirty="0"/>
              <a:t>which a prior EC is granted by the regulatory authority, to the </a:t>
            </a:r>
            <a:r>
              <a:rPr lang="en-US" altLang="en-US" dirty="0">
                <a:solidFill>
                  <a:schemeClr val="accent5"/>
                </a:solidFill>
              </a:rPr>
              <a:t>start of production operations </a:t>
            </a:r>
            <a:r>
              <a:rPr lang="en-US" altLang="en-US" dirty="0"/>
              <a:t>by the project or activity, or completion of all construction operations in case of construction projects (item 8 of the Schedule).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•"/>
            </a:pPr>
            <a:r>
              <a:rPr lang="en-US" altLang="en-US" dirty="0"/>
              <a:t>10 years in the case of River Valley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•"/>
            </a:pPr>
            <a:r>
              <a:rPr lang="en-US" altLang="en-US" dirty="0"/>
              <a:t>30 years for mining projects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•"/>
            </a:pPr>
            <a:r>
              <a:rPr lang="en-US" altLang="en-US" dirty="0" smtClean="0"/>
              <a:t>7 </a:t>
            </a:r>
            <a:r>
              <a:rPr lang="en-US" altLang="en-US" dirty="0"/>
              <a:t>years in the case of all other projects and </a:t>
            </a:r>
            <a:r>
              <a:rPr lang="en-US" altLang="en-US" dirty="0" smtClean="0"/>
              <a:t>activities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•"/>
            </a:pP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 smtClean="0"/>
              <a:t>Validity </a:t>
            </a:r>
            <a:r>
              <a:rPr lang="en-US" altLang="en-US" dirty="0"/>
              <a:t>may be </a:t>
            </a:r>
            <a:r>
              <a:rPr lang="en-US" altLang="en-US" dirty="0">
                <a:solidFill>
                  <a:schemeClr val="accent5"/>
                </a:solidFill>
              </a:rPr>
              <a:t>extended</a:t>
            </a:r>
            <a:r>
              <a:rPr lang="en-US" altLang="en-US" dirty="0"/>
              <a:t> by </a:t>
            </a:r>
            <a:r>
              <a:rPr lang="en-US" altLang="en-US" dirty="0" smtClean="0"/>
              <a:t>a </a:t>
            </a:r>
            <a:r>
              <a:rPr lang="en-US" altLang="en-US" dirty="0"/>
              <a:t>maximum period of </a:t>
            </a:r>
            <a:r>
              <a:rPr lang="en-US" altLang="en-US" dirty="0" smtClean="0">
                <a:solidFill>
                  <a:schemeClr val="accent5"/>
                </a:solidFill>
              </a:rPr>
              <a:t>7 </a:t>
            </a:r>
            <a:r>
              <a:rPr lang="en-US" altLang="en-US" dirty="0">
                <a:solidFill>
                  <a:schemeClr val="accent5"/>
                </a:solidFill>
              </a:rPr>
              <a:t>years </a:t>
            </a:r>
            <a:r>
              <a:rPr lang="en-US" altLang="en-US" dirty="0" smtClean="0"/>
              <a:t>on application.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732463" y="152401"/>
            <a:ext cx="2438400" cy="3143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Application for prior EC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740400" y="762001"/>
            <a:ext cx="2438400" cy="307777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400" b="1"/>
            </a:lvl1pPr>
          </a:lstStyle>
          <a:p>
            <a:r>
              <a:rPr lang="en-US" altLang="en-US" dirty="0"/>
              <a:t>TOR conveyed to Applicant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740400" y="1514476"/>
            <a:ext cx="2438400" cy="314325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Public Consultation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514600" y="2184401"/>
            <a:ext cx="3200400" cy="314325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Require Public Hearing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8153400" y="2184401"/>
            <a:ext cx="2438400" cy="307777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Do not require Public Hearing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514600" y="2717800"/>
            <a:ext cx="3200400" cy="527050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Request for Public Hearing by applicant to SPCB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514600" y="4730751"/>
            <a:ext cx="3200400" cy="480131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400" b="1"/>
              <a:t>SPCB forwards Public Hearing proceedings to regulatory authority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019800" y="4068493"/>
            <a:ext cx="3098800" cy="674031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400" b="1"/>
              <a:t>If Public Hearing not conducted&amp; proceedings forwarded to regulatory authority, it appoints another agency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019800" y="5461001"/>
            <a:ext cx="3098800" cy="480131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400" b="1"/>
              <a:t>Agency forwards proceedings to regulatory authority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514600" y="6254750"/>
            <a:ext cx="3200400" cy="527050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400" b="1"/>
            </a:lvl1pPr>
          </a:lstStyle>
          <a:p>
            <a:r>
              <a:rPr lang="en-US" altLang="en-US" dirty="0"/>
              <a:t>Final EIA report with other specified documents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7162800" y="457200"/>
            <a:ext cx="142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60 days</a:t>
            </a:r>
          </a:p>
        </p:txBody>
      </p:sp>
      <p:cxnSp>
        <p:nvCxnSpPr>
          <p:cNvPr id="19481" name="AutoShape 25"/>
          <p:cNvCxnSpPr>
            <a:cxnSpLocks noChangeShapeType="1"/>
            <a:stCxn id="19461" idx="2"/>
            <a:endCxn id="19462" idx="0"/>
          </p:cNvCxnSpPr>
          <p:nvPr/>
        </p:nvCxnSpPr>
        <p:spPr bwMode="auto">
          <a:xfrm>
            <a:off x="6951664" y="466726"/>
            <a:ext cx="7937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2" name="AutoShape 26"/>
          <p:cNvCxnSpPr>
            <a:cxnSpLocks noChangeShapeType="1"/>
            <a:stCxn id="19462" idx="2"/>
            <a:endCxn id="19463" idx="0"/>
          </p:cNvCxnSpPr>
          <p:nvPr/>
        </p:nvCxnSpPr>
        <p:spPr bwMode="auto">
          <a:xfrm>
            <a:off x="6959600" y="1069777"/>
            <a:ext cx="0" cy="4446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3" name="AutoShape 27"/>
          <p:cNvCxnSpPr>
            <a:cxnSpLocks noChangeShapeType="1"/>
            <a:stCxn id="19463" idx="2"/>
            <a:endCxn id="19464" idx="0"/>
          </p:cNvCxnSpPr>
          <p:nvPr/>
        </p:nvCxnSpPr>
        <p:spPr bwMode="auto">
          <a:xfrm rot="5400000">
            <a:off x="5359400" y="584200"/>
            <a:ext cx="355600" cy="2844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4" name="AutoShape 28"/>
          <p:cNvCxnSpPr>
            <a:cxnSpLocks noChangeShapeType="1"/>
            <a:stCxn id="19463" idx="2"/>
            <a:endCxn id="19465" idx="0"/>
          </p:cNvCxnSpPr>
          <p:nvPr/>
        </p:nvCxnSpPr>
        <p:spPr bwMode="auto">
          <a:xfrm rot="16200000" flipH="1">
            <a:off x="7988300" y="800100"/>
            <a:ext cx="355600" cy="2413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4216400" y="4267200"/>
            <a:ext cx="142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45 days</a:t>
            </a:r>
          </a:p>
        </p:txBody>
      </p:sp>
      <p:cxnSp>
        <p:nvCxnSpPr>
          <p:cNvPr id="19486" name="AutoShape 30"/>
          <p:cNvCxnSpPr>
            <a:cxnSpLocks noChangeShapeType="1"/>
            <a:stCxn id="19464" idx="2"/>
            <a:endCxn id="19466" idx="0"/>
          </p:cNvCxnSpPr>
          <p:nvPr/>
        </p:nvCxnSpPr>
        <p:spPr bwMode="auto">
          <a:xfrm>
            <a:off x="4114800" y="2498726"/>
            <a:ext cx="0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7" name="AutoShape 31"/>
          <p:cNvCxnSpPr>
            <a:cxnSpLocks noChangeShapeType="1"/>
            <a:stCxn id="19466" idx="2"/>
            <a:endCxn id="19467" idx="0"/>
          </p:cNvCxnSpPr>
          <p:nvPr/>
        </p:nvCxnSpPr>
        <p:spPr bwMode="auto">
          <a:xfrm>
            <a:off x="4114800" y="3244850"/>
            <a:ext cx="0" cy="148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8" name="AutoShape 32"/>
          <p:cNvCxnSpPr>
            <a:cxnSpLocks noChangeShapeType="1"/>
            <a:stCxn id="19467" idx="2"/>
            <a:endCxn id="19470" idx="0"/>
          </p:cNvCxnSpPr>
          <p:nvPr/>
        </p:nvCxnSpPr>
        <p:spPr bwMode="auto">
          <a:xfrm>
            <a:off x="4114800" y="5210882"/>
            <a:ext cx="0" cy="10438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9" name="AutoShape 33"/>
          <p:cNvCxnSpPr>
            <a:cxnSpLocks noChangeShapeType="1"/>
            <a:stCxn id="19466" idx="3"/>
            <a:endCxn id="19468" idx="0"/>
          </p:cNvCxnSpPr>
          <p:nvPr/>
        </p:nvCxnSpPr>
        <p:spPr bwMode="auto">
          <a:xfrm>
            <a:off x="5715000" y="2981326"/>
            <a:ext cx="1854200" cy="108716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90" name="AutoShape 34"/>
          <p:cNvCxnSpPr>
            <a:cxnSpLocks noChangeShapeType="1"/>
            <a:stCxn id="19468" idx="2"/>
            <a:endCxn id="19469" idx="0"/>
          </p:cNvCxnSpPr>
          <p:nvPr/>
        </p:nvCxnSpPr>
        <p:spPr bwMode="auto">
          <a:xfrm>
            <a:off x="7569200" y="4742524"/>
            <a:ext cx="0" cy="7184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91" name="AutoShape 35"/>
          <p:cNvCxnSpPr>
            <a:cxnSpLocks noChangeShapeType="1"/>
            <a:stCxn id="19465" idx="2"/>
            <a:endCxn id="19470" idx="3"/>
          </p:cNvCxnSpPr>
          <p:nvPr/>
        </p:nvCxnSpPr>
        <p:spPr bwMode="auto">
          <a:xfrm rot="5400000">
            <a:off x="5530751" y="2676426"/>
            <a:ext cx="4026098" cy="36576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7543800" y="3725592"/>
            <a:ext cx="142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45 days</a:t>
            </a: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7543800" y="5181600"/>
            <a:ext cx="142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45 days</a:t>
            </a: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3886200" y="152400"/>
            <a:ext cx="162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STAGE - 1</a:t>
            </a:r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3886200" y="915988"/>
            <a:ext cx="162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STAGE - 2</a:t>
            </a:r>
          </a:p>
        </p:txBody>
      </p:sp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3886200" y="1477963"/>
            <a:ext cx="162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STAGE - 3</a:t>
            </a:r>
          </a:p>
        </p:txBody>
      </p:sp>
      <p:cxnSp>
        <p:nvCxnSpPr>
          <p:cNvPr id="19512" name="AutoShape 56"/>
          <p:cNvCxnSpPr>
            <a:cxnSpLocks noChangeShapeType="1"/>
            <a:stCxn id="19469" idx="2"/>
            <a:endCxn id="19470" idx="0"/>
          </p:cNvCxnSpPr>
          <p:nvPr/>
        </p:nvCxnSpPr>
        <p:spPr bwMode="auto">
          <a:xfrm rot="5400000">
            <a:off x="5685192" y="4370740"/>
            <a:ext cx="313619" cy="3454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13" name="Text Box 57"/>
          <p:cNvSpPr txBox="1">
            <a:spLocks noChangeArrowheads="1"/>
          </p:cNvSpPr>
          <p:nvPr/>
        </p:nvSpPr>
        <p:spPr bwMode="auto">
          <a:xfrm>
            <a:off x="1651000" y="3505200"/>
            <a:ext cx="2336800" cy="867930"/>
          </a:xfrm>
          <a:prstGeom prst="rect">
            <a:avLst/>
          </a:prstGeom>
          <a:solidFill>
            <a:srgbClr val="D34817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400" b="1"/>
              <a:t>Draft EIA report &amp; application put on website for responses from concerned persons</a:t>
            </a:r>
          </a:p>
        </p:txBody>
      </p:sp>
      <p:cxnSp>
        <p:nvCxnSpPr>
          <p:cNvPr id="19514" name="AutoShape 58"/>
          <p:cNvCxnSpPr>
            <a:cxnSpLocks noChangeShapeType="1"/>
            <a:stCxn id="19466" idx="1"/>
            <a:endCxn id="19513" idx="0"/>
          </p:cNvCxnSpPr>
          <p:nvPr/>
        </p:nvCxnSpPr>
        <p:spPr bwMode="auto">
          <a:xfrm rot="10800000" flipH="1" flipV="1">
            <a:off x="2514600" y="2981325"/>
            <a:ext cx="304800" cy="523875"/>
          </a:xfrm>
          <a:prstGeom prst="bentConnector4">
            <a:avLst>
              <a:gd name="adj1" fmla="val -75000"/>
              <a:gd name="adj2" fmla="val 7515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1651000" y="3048000"/>
            <a:ext cx="142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7 days</a:t>
            </a:r>
          </a:p>
        </p:txBody>
      </p:sp>
      <p:sp>
        <p:nvSpPr>
          <p:cNvPr id="19516" name="Text Box 60"/>
          <p:cNvSpPr txBox="1">
            <a:spLocks noChangeArrowheads="1"/>
          </p:cNvSpPr>
          <p:nvPr/>
        </p:nvSpPr>
        <p:spPr bwMode="auto">
          <a:xfrm>
            <a:off x="1651000" y="420788"/>
            <a:ext cx="236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TIME REQUIREMENT FOR Obtaining EC</a:t>
            </a:r>
          </a:p>
        </p:txBody>
      </p:sp>
    </p:spTree>
    <p:extLst>
      <p:ext uri="{BB962C8B-B14F-4D97-AF65-F5344CB8AC3E}">
        <p14:creationId xmlns:p14="http://schemas.microsoft.com/office/powerpoint/2010/main" val="18160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387600" y="487363"/>
            <a:ext cx="3200400" cy="338554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400" b="1"/>
            </a:lvl1pPr>
          </a:lstStyle>
          <a:p>
            <a:r>
              <a:rPr lang="en-US" altLang="en-US" sz="1600" dirty="0"/>
              <a:t>Scrutiny by regulatory authority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387600" y="1558926"/>
            <a:ext cx="3200400" cy="338554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400" b="1"/>
            </a:lvl1pPr>
          </a:lstStyle>
          <a:p>
            <a:r>
              <a:rPr lang="en-US" altLang="en-US" sz="1600"/>
              <a:t>Appraisal complete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387600" y="2533650"/>
            <a:ext cx="3200400" cy="584775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400" b="1"/>
            </a:lvl1pPr>
          </a:lstStyle>
          <a:p>
            <a:r>
              <a:rPr lang="en-US" altLang="en-US" sz="1600" dirty="0"/>
              <a:t>Recommendations by EAC to regulatory authority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87600" y="3676650"/>
            <a:ext cx="3200400" cy="584775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400" b="1"/>
            </a:lvl1pPr>
          </a:lstStyle>
          <a:p>
            <a:r>
              <a:rPr lang="en-US" altLang="en-US" sz="1600"/>
              <a:t>Decision to applicant by regulatory authority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172200" y="2532063"/>
            <a:ext cx="3200400" cy="584775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400" b="1"/>
            </a:lvl1pPr>
          </a:lstStyle>
          <a:p>
            <a:r>
              <a:rPr lang="en-US" altLang="en-US" sz="1600" dirty="0"/>
              <a:t>If authority disagrees with EAC recommendations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172200" y="3676651"/>
            <a:ext cx="3200400" cy="584775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400" b="1"/>
            </a:lvl1pPr>
          </a:lstStyle>
          <a:p>
            <a:r>
              <a:rPr lang="en-US" altLang="en-US" sz="1600" dirty="0"/>
              <a:t>Request for reconsideration by regulatory authority to EAC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172200" y="4803776"/>
            <a:ext cx="3200400" cy="830997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400" b="1"/>
            </a:lvl1pPr>
          </a:lstStyle>
          <a:p>
            <a:r>
              <a:rPr lang="en-US" altLang="en-US" sz="1600" dirty="0"/>
              <a:t>EAC considers observations made by regulatory authority &amp; gives views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172200" y="6191250"/>
            <a:ext cx="3200400" cy="584775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400" b="1"/>
            </a:lvl1pPr>
          </a:lstStyle>
          <a:p>
            <a:r>
              <a:rPr lang="en-US" altLang="en-US" sz="1600" dirty="0"/>
              <a:t>Decision by regulatory authority to applicant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950200" y="5759450"/>
            <a:ext cx="142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30 days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987800" y="76200"/>
            <a:ext cx="142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30 days</a:t>
            </a:r>
          </a:p>
        </p:txBody>
      </p:sp>
      <p:cxnSp>
        <p:nvCxnSpPr>
          <p:cNvPr id="20494" name="AutoShape 14"/>
          <p:cNvCxnSpPr>
            <a:cxnSpLocks noChangeShapeType="1"/>
            <a:stCxn id="20493" idx="1"/>
            <a:endCxn id="20484" idx="0"/>
          </p:cNvCxnSpPr>
          <p:nvPr/>
        </p:nvCxnSpPr>
        <p:spPr bwMode="auto">
          <a:xfrm>
            <a:off x="3987800" y="244475"/>
            <a:ext cx="0" cy="242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987800" y="1111250"/>
            <a:ext cx="142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60 days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3987800" y="2025650"/>
            <a:ext cx="142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15 days</a:t>
            </a:r>
          </a:p>
        </p:txBody>
      </p:sp>
      <p:cxnSp>
        <p:nvCxnSpPr>
          <p:cNvPr id="20497" name="AutoShape 17"/>
          <p:cNvCxnSpPr>
            <a:cxnSpLocks noChangeShapeType="1"/>
            <a:stCxn id="20484" idx="2"/>
            <a:endCxn id="20485" idx="0"/>
          </p:cNvCxnSpPr>
          <p:nvPr/>
        </p:nvCxnSpPr>
        <p:spPr bwMode="auto">
          <a:xfrm>
            <a:off x="3987800" y="825917"/>
            <a:ext cx="0" cy="7330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8" name="AutoShape 18"/>
          <p:cNvCxnSpPr>
            <a:cxnSpLocks noChangeShapeType="1"/>
            <a:stCxn id="20485" idx="2"/>
            <a:endCxn id="20486" idx="0"/>
          </p:cNvCxnSpPr>
          <p:nvPr/>
        </p:nvCxnSpPr>
        <p:spPr bwMode="auto">
          <a:xfrm>
            <a:off x="3987800" y="1897480"/>
            <a:ext cx="0" cy="6361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9" name="AutoShape 19"/>
          <p:cNvCxnSpPr>
            <a:cxnSpLocks noChangeShapeType="1"/>
            <a:stCxn id="20486" idx="2"/>
            <a:endCxn id="20487" idx="0"/>
          </p:cNvCxnSpPr>
          <p:nvPr/>
        </p:nvCxnSpPr>
        <p:spPr bwMode="auto">
          <a:xfrm>
            <a:off x="3987800" y="3118425"/>
            <a:ext cx="0" cy="558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987800" y="3244850"/>
            <a:ext cx="142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45 days</a:t>
            </a:r>
          </a:p>
        </p:txBody>
      </p:sp>
      <p:cxnSp>
        <p:nvCxnSpPr>
          <p:cNvPr id="20501" name="AutoShape 21"/>
          <p:cNvCxnSpPr>
            <a:cxnSpLocks noChangeShapeType="1"/>
            <a:stCxn id="20488" idx="2"/>
            <a:endCxn id="20489" idx="0"/>
          </p:cNvCxnSpPr>
          <p:nvPr/>
        </p:nvCxnSpPr>
        <p:spPr bwMode="auto">
          <a:xfrm>
            <a:off x="7772400" y="3116838"/>
            <a:ext cx="0" cy="559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2" name="AutoShape 22"/>
          <p:cNvCxnSpPr>
            <a:cxnSpLocks noChangeShapeType="1"/>
            <a:stCxn id="20489" idx="2"/>
            <a:endCxn id="20490" idx="0"/>
          </p:cNvCxnSpPr>
          <p:nvPr/>
        </p:nvCxnSpPr>
        <p:spPr bwMode="auto">
          <a:xfrm>
            <a:off x="7772400" y="4261426"/>
            <a:ext cx="0" cy="542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3" name="AutoShape 23"/>
          <p:cNvCxnSpPr>
            <a:cxnSpLocks noChangeShapeType="1"/>
            <a:stCxn id="20490" idx="2"/>
            <a:endCxn id="20491" idx="0"/>
          </p:cNvCxnSpPr>
          <p:nvPr/>
        </p:nvCxnSpPr>
        <p:spPr bwMode="auto">
          <a:xfrm>
            <a:off x="7772400" y="5634773"/>
            <a:ext cx="0" cy="5564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7950200" y="4387850"/>
            <a:ext cx="142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60 days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7950200" y="3244850"/>
            <a:ext cx="142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45 days</a:t>
            </a:r>
          </a:p>
        </p:txBody>
      </p:sp>
      <p:cxnSp>
        <p:nvCxnSpPr>
          <p:cNvPr id="20506" name="AutoShape 26"/>
          <p:cNvCxnSpPr>
            <a:cxnSpLocks noChangeShapeType="1"/>
            <a:stCxn id="20486" idx="3"/>
            <a:endCxn id="20488" idx="1"/>
          </p:cNvCxnSpPr>
          <p:nvPr/>
        </p:nvCxnSpPr>
        <p:spPr bwMode="auto">
          <a:xfrm flipV="1">
            <a:off x="5588000" y="2824451"/>
            <a:ext cx="5842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5588000" y="498475"/>
            <a:ext cx="162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STAGE - 4</a:t>
            </a:r>
          </a:p>
        </p:txBody>
      </p:sp>
    </p:spTree>
    <p:extLst>
      <p:ext uri="{BB962C8B-B14F-4D97-AF65-F5344CB8AC3E}">
        <p14:creationId xmlns:p14="http://schemas.microsoft.com/office/powerpoint/2010/main" val="42635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123" y="104800"/>
            <a:ext cx="8817077" cy="1095974"/>
          </a:xfrm>
        </p:spPr>
        <p:txBody>
          <a:bodyPr>
            <a:normAutofit/>
          </a:bodyPr>
          <a:lstStyle/>
          <a:p>
            <a:r>
              <a:rPr lang="en-US" dirty="0" smtClean="0"/>
              <a:t>Timeline for Environmental Clearance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123" y="1213841"/>
            <a:ext cx="9775593" cy="529925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 smtClean="0"/>
              <a:t>For Category A Projects &amp; Category B1 Projects requiring Public Hearing: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Minimum Time – 255 days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Timeline with delays – 390 days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 smtClean="0"/>
              <a:t>For Category B1 projects without Public Hearing: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Minimum Time – 210 days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Timeline with delays – 300 days 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 smtClean="0"/>
              <a:t>For Category B2 projects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Maximum Timeline - 180 days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accent5"/>
                </a:solidFill>
              </a:rPr>
              <a:t>Does not include time required for Preparation of EIA Report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NABET Accreditation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National Accreditation Board for Education and Training (NABET) conducted first set of accreditation of environmental consultants in 2010-11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accent5"/>
                </a:solidFill>
              </a:rPr>
              <a:t>Environmental Consultants with accreditation under NABET are </a:t>
            </a:r>
            <a:r>
              <a:rPr lang="en-US" dirty="0" smtClean="0">
                <a:solidFill>
                  <a:schemeClr val="accent5"/>
                </a:solidFill>
              </a:rPr>
              <a:t>only allowed </a:t>
            </a:r>
            <a:r>
              <a:rPr lang="en-US" dirty="0" smtClean="0">
                <a:solidFill>
                  <a:schemeClr val="accent5"/>
                </a:solidFill>
              </a:rPr>
              <a:t>to conduct EIA and present it to the EAC/ SEAC since June 2011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Accreditation has been given based 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Sectors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Categories of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</a:t>
            </a:r>
            <a:r>
              <a:rPr lang="en-US" dirty="0" smtClean="0">
                <a:solidFill>
                  <a:schemeClr val="accent5"/>
                </a:solidFill>
              </a:rPr>
              <a:t>Misconceptions</a:t>
            </a:r>
            <a:r>
              <a:rPr lang="en-US" dirty="0" smtClean="0"/>
              <a:t> about Environmental Clearance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project which is granted EC, does not require Forest and/or Wildlife Clearance.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a project does not require EC, it does not require </a:t>
            </a:r>
            <a:r>
              <a:rPr lang="en-US" dirty="0" smtClean="0"/>
              <a:t>Coastal </a:t>
            </a:r>
            <a:r>
              <a:rPr lang="en-US" dirty="0" smtClean="0"/>
              <a:t>Regulation Zone Clearance. </a:t>
            </a:r>
            <a:endParaRPr lang="en-US" dirty="0" smtClean="0"/>
          </a:p>
          <a:p>
            <a:r>
              <a:rPr lang="en-US" dirty="0" smtClean="0"/>
              <a:t>EC </a:t>
            </a:r>
            <a:r>
              <a:rPr lang="en-US" dirty="0" smtClean="0"/>
              <a:t>is same as Consent to Establish and Consent to Operate.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Grant </a:t>
            </a:r>
            <a:r>
              <a:rPr lang="en-US" dirty="0" smtClean="0"/>
              <a:t>of building permission from Municipal Corporation encompasses EC.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97028" y="2659717"/>
            <a:ext cx="1193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FALSE</a:t>
            </a:r>
          </a:p>
        </p:txBody>
      </p:sp>
      <p:sp>
        <p:nvSpPr>
          <p:cNvPr id="5" name="Rectangle 4"/>
          <p:cNvSpPr/>
          <p:nvPr/>
        </p:nvSpPr>
        <p:spPr>
          <a:xfrm>
            <a:off x="5601172" y="3699640"/>
            <a:ext cx="1193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FALSE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09939" y="4222860"/>
            <a:ext cx="1193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FALSE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9001" y="5242191"/>
            <a:ext cx="1193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2419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34111" y="1127135"/>
            <a:ext cx="5270500" cy="33855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Module Coordinator: </a:t>
            </a:r>
          </a:p>
          <a:p>
            <a:r>
              <a:rPr lang="en-US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Dr.Prasad Modak, Ekonnect Knowledge Foundation</a:t>
            </a:r>
            <a:endParaRPr lang="en-US" sz="16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Address: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504/505</a:t>
            </a:r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</a:rPr>
              <a:t>,  5th Floor, Balarama Building,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</a:rPr>
              <a:t>Bandra Kurla Complex, Near MMRDA Office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</a:rPr>
              <a:t>Bandra (East) Mumbai – 400 051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</a:rPr>
              <a:t>Tel : 91 022 6221 </a:t>
            </a:r>
            <a:r>
              <a:rPr lang="en-US" sz="12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5944/5946</a:t>
            </a:r>
            <a:endParaRPr lang="en-US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Calibri" panose="020F0502020204030204" pitchFamily="34" charset="0"/>
                <a:cs typeface="Arial" panose="020B0604020202020204" pitchFamily="34" charset="0"/>
              </a:rPr>
              <a:t>Website</a:t>
            </a:r>
            <a:r>
              <a:rPr lang="en-US" sz="1200" dirty="0"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200" dirty="0">
                <a:latin typeface="Calibri" panose="020F0502020204030204" pitchFamily="34" charset="0"/>
                <a:cs typeface="Arial" panose="020B0604020202020204" pitchFamily="34" charset="0"/>
                <a:hlinkClick r:id="rId2"/>
              </a:rPr>
              <a:t>www.ekonnect.net</a:t>
            </a:r>
            <a:endParaRPr lang="en-US" sz="1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Calibri" panose="020F0502020204030204" pitchFamily="34" charset="0"/>
                <a:cs typeface="Arial" panose="020B0604020202020204" pitchFamily="34" charset="0"/>
              </a:rPr>
              <a:t>Facebook</a:t>
            </a:r>
            <a:r>
              <a:rPr lang="en-US" sz="1200" dirty="0"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200" dirty="0"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https://www.facebook.com/EkonnectKnowledgeFoundation/?ref=hl</a:t>
            </a:r>
            <a:r>
              <a:rPr lang="en-US" sz="1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6011" y="4297233"/>
            <a:ext cx="60557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Ekonnect Knowledge Foundation is a not for profit company offering education and awareness on Environment, CSR &amp; Sustainability.</a:t>
            </a:r>
            <a:endParaRPr lang="en-US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05" y="1974339"/>
            <a:ext cx="1222821" cy="6037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317" y="5251938"/>
            <a:ext cx="688561" cy="9041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323" y="5274649"/>
            <a:ext cx="812377" cy="8586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26" y="5452561"/>
            <a:ext cx="912380" cy="68077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921216" y="5585200"/>
            <a:ext cx="605579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CDEM is a program conceived and organized by K.J.Somaiya in partnership with and support of MMR-EIS. This module 1 is part of the 5 module diploma certificate offered under this program.</a:t>
            </a:r>
            <a:endParaRPr lang="en-US" sz="10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– Role Play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Scenario</a:t>
            </a:r>
            <a:r>
              <a:rPr lang="en-US" dirty="0" smtClean="0"/>
              <a:t> – Draft Notification on Environmental Supplemental Plan</a:t>
            </a:r>
          </a:p>
          <a:p>
            <a:endParaRPr lang="en-US" dirty="0"/>
          </a:p>
          <a:p>
            <a:r>
              <a:rPr lang="en-US" u="sng" dirty="0" smtClean="0"/>
              <a:t>Roles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Group 1 - Ministry of Environment &amp; Forests</a:t>
            </a:r>
          </a:p>
          <a:p>
            <a:pPr lvl="1"/>
            <a:r>
              <a:rPr lang="en-US" dirty="0" smtClean="0"/>
              <a:t>Group 2 - Project Proponent/ Industry</a:t>
            </a:r>
          </a:p>
          <a:p>
            <a:pPr lvl="1"/>
            <a:r>
              <a:rPr lang="en-US" dirty="0" smtClean="0"/>
              <a:t>Group 3 - Environmental Experts</a:t>
            </a:r>
          </a:p>
          <a:p>
            <a:pPr lvl="1"/>
            <a:endParaRPr lang="en-US" dirty="0"/>
          </a:p>
          <a:p>
            <a:r>
              <a:rPr lang="en-US" u="sng" dirty="0" smtClean="0"/>
              <a:t>Task</a:t>
            </a:r>
            <a:r>
              <a:rPr lang="en-US" dirty="0" smtClean="0"/>
              <a:t> - In your respective Roles discuss the pros and cons of the draft notification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Traffic Congestion - Air Pollution</a:t>
            </a:r>
          </a:p>
        </p:txBody>
      </p:sp>
      <p:pic>
        <p:nvPicPr>
          <p:cNvPr id="27651" name="Content Placeholder 3" descr="Delhi f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7244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http://t1.gstatic.com/images?q=tbn:ANd9GcT0XK6bHrVIlSmBXcAR-Q9fdqx1Njk0hpo4C-IJVbqsr_6Htata1Q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95401"/>
            <a:ext cx="19812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http://blogs.webmd.com/health-ehome/uploaded_images/tailpipe-7481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43400"/>
            <a:ext cx="2789238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2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066342" y="0"/>
            <a:ext cx="10340429" cy="1233431"/>
          </a:xfrm>
        </p:spPr>
        <p:txBody>
          <a:bodyPr/>
          <a:lstStyle/>
          <a:p>
            <a:r>
              <a:rPr lang="en-US" altLang="en-US" dirty="0" smtClean="0"/>
              <a:t>Blasting – Noise Pollution</a:t>
            </a:r>
          </a:p>
        </p:txBody>
      </p:sp>
      <p:pic>
        <p:nvPicPr>
          <p:cNvPr id="28675" name="Picture 3" descr="blasting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43497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Blasting 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13188"/>
            <a:ext cx="4349750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Blasting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6" y="990600"/>
            <a:ext cx="39719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 descr="blasting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57625"/>
            <a:ext cx="39624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0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595" y="0"/>
            <a:ext cx="10340429" cy="1233431"/>
          </a:xfrm>
        </p:spPr>
        <p:txBody>
          <a:bodyPr/>
          <a:lstStyle/>
          <a:p>
            <a:r>
              <a:rPr lang="en-US" altLang="en-US" dirty="0" smtClean="0"/>
              <a:t>Runoff from construction - Water Pollution</a:t>
            </a:r>
          </a:p>
        </p:txBody>
      </p:sp>
      <p:pic>
        <p:nvPicPr>
          <p:cNvPr id="29699" name="Content Placeholder 3" descr="Outfall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143000"/>
            <a:ext cx="3657600" cy="2438400"/>
          </a:xfrm>
        </p:spPr>
      </p:pic>
      <p:pic>
        <p:nvPicPr>
          <p:cNvPr id="29700" name="Picture 4" descr="1202586509_beaver lake 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1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http://www.corbisimages.com/images/67/B8887947-3AEB-4450-B691-E1F23F358175/BE0229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32214"/>
            <a:ext cx="365760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09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r.gov.bc.ca/dqc/Photo%20Gallery/Roads%20and%20Bridges/P3090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48" y="1479883"/>
            <a:ext cx="7170820" cy="53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92053" y="347745"/>
            <a:ext cx="8946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Highway Construction through forest areas on hilly </a:t>
            </a:r>
            <a:r>
              <a:rPr lang="en-US" sz="3200" dirty="0" smtClean="0"/>
              <a:t>terrain – Loss of habitat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222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upload.wikimedia.org/wikipedia/commons/e/e1/Stone_quarry_adela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966140" cy="44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upload.wikimedia.org/wikipedia/commons/2/2d/PortlandQuar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04" y="3278852"/>
            <a:ext cx="4772196" cy="357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2316" y="4767129"/>
            <a:ext cx="5013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Quarry for Construction </a:t>
            </a:r>
            <a:r>
              <a:rPr lang="en-US" sz="3200" dirty="0" smtClean="0"/>
              <a:t>Material – Land degradation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157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877</TotalTime>
  <Words>2326</Words>
  <Application>Microsoft Office PowerPoint</Application>
  <PresentationFormat>Widescreen</PresentationFormat>
  <Paragraphs>367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Aharoni</vt:lpstr>
      <vt:lpstr>Arial</vt:lpstr>
      <vt:lpstr>Bell Gothic Std Black</vt:lpstr>
      <vt:lpstr>Calibri</vt:lpstr>
      <vt:lpstr>Calibri Light</vt:lpstr>
      <vt:lpstr>Corbel</vt:lpstr>
      <vt:lpstr>Georgia</vt:lpstr>
      <vt:lpstr>Helvetica</vt:lpstr>
      <vt:lpstr>Times New Roman</vt:lpstr>
      <vt:lpstr>Wingdings</vt:lpstr>
      <vt:lpstr>Wingdings 2</vt:lpstr>
      <vt:lpstr>HDOfficeLightV0</vt:lpstr>
      <vt:lpstr>Parallax</vt:lpstr>
      <vt:lpstr>PowerPoint Presentation</vt:lpstr>
      <vt:lpstr>PowerPoint Presentation</vt:lpstr>
      <vt:lpstr>PowerPoint Presentation</vt:lpstr>
      <vt:lpstr>Impact Classification</vt:lpstr>
      <vt:lpstr>Traffic Congestion - Air Pollution</vt:lpstr>
      <vt:lpstr>Blasting – Noise Pollution</vt:lpstr>
      <vt:lpstr>Runoff from construction - Water Pollution</vt:lpstr>
      <vt:lpstr>PowerPoint Presentation</vt:lpstr>
      <vt:lpstr>PowerPoint Presentation</vt:lpstr>
      <vt:lpstr>PowerPoint Presentation</vt:lpstr>
      <vt:lpstr>What is EIA?</vt:lpstr>
      <vt:lpstr>What is Environmental Clearance?</vt:lpstr>
      <vt:lpstr>Why do Projects require Environmental Clearance?</vt:lpstr>
      <vt:lpstr>At what stage of a project does environmental clearance have to be obtained?</vt:lpstr>
      <vt:lpstr>Who is required to obtain the Environmental Clearance from the Regulatory Authority?</vt:lpstr>
      <vt:lpstr>How is Environmental Clearance obtained for a project?</vt:lpstr>
      <vt:lpstr>Environmental Clearance in India</vt:lpstr>
      <vt:lpstr>Which Projects Require Environmental Clearance?</vt:lpstr>
      <vt:lpstr>Key Milestones in Environmental Clearance in India</vt:lpstr>
      <vt:lpstr>Categorization</vt:lpstr>
      <vt:lpstr>General Conditions</vt:lpstr>
      <vt:lpstr>Categorization Reference</vt:lpstr>
      <vt:lpstr>Institutional Mechanism</vt:lpstr>
      <vt:lpstr>PowerPoint Presentation</vt:lpstr>
      <vt:lpstr>Sample Project Categorization</vt:lpstr>
      <vt:lpstr>EIA Schedule</vt:lpstr>
      <vt:lpstr>General Conditions</vt:lpstr>
      <vt:lpstr>Screening</vt:lpstr>
      <vt:lpstr>Scoping</vt:lpstr>
      <vt:lpstr>PowerPoint Presentation</vt:lpstr>
      <vt:lpstr>Public Consultation</vt:lpstr>
      <vt:lpstr>PowerPoint Presentation</vt:lpstr>
      <vt:lpstr>Public Hearing</vt:lpstr>
      <vt:lpstr>PowerPoint Presentation</vt:lpstr>
      <vt:lpstr>PowerPoint Presentation</vt:lpstr>
      <vt:lpstr>PowerPoint Presentation</vt:lpstr>
      <vt:lpstr>Post Environmental Clearance monitoring</vt:lpstr>
      <vt:lpstr>Monitoring EC Conditions</vt:lpstr>
      <vt:lpstr>PowerPoint Presentation</vt:lpstr>
      <vt:lpstr>PowerPoint Presentation</vt:lpstr>
      <vt:lpstr>Validity of Environmental Clearance</vt:lpstr>
      <vt:lpstr>PowerPoint Presentation</vt:lpstr>
      <vt:lpstr>PowerPoint Presentation</vt:lpstr>
      <vt:lpstr>Timeline for Environmental Clearance</vt:lpstr>
      <vt:lpstr>NABET Accreditation</vt:lpstr>
      <vt:lpstr>Common Misconceptions about Environmental Clearance</vt:lpstr>
      <vt:lpstr>PowerPoint Presentation</vt:lpstr>
      <vt:lpstr>Discussion – Role Play Exercise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Disha mahajan</dc:creator>
  <cp:lastModifiedBy>Lucille</cp:lastModifiedBy>
  <cp:revision>156</cp:revision>
  <dcterms:created xsi:type="dcterms:W3CDTF">2016-09-19T07:16:46Z</dcterms:created>
  <dcterms:modified xsi:type="dcterms:W3CDTF">2016-09-28T01:42:37Z</dcterms:modified>
</cp:coreProperties>
</file>